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66" r:id="rId4"/>
    <p:sldId id="257" r:id="rId5"/>
    <p:sldId id="261" r:id="rId6"/>
    <p:sldId id="262" r:id="rId7"/>
    <p:sldId id="269" r:id="rId8"/>
    <p:sldId id="268" r:id="rId9"/>
    <p:sldId id="275" r:id="rId10"/>
    <p:sldId id="263" r:id="rId11"/>
    <p:sldId id="264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65" r:id="rId20"/>
    <p:sldId id="278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DB77B1D-ECE7-4442-8555-84D91E7B735C}">
          <p14:sldIdLst>
            <p14:sldId id="256"/>
            <p14:sldId id="258"/>
            <p14:sldId id="266"/>
            <p14:sldId id="257"/>
            <p14:sldId id="261"/>
            <p14:sldId id="262"/>
            <p14:sldId id="269"/>
            <p14:sldId id="268"/>
            <p14:sldId id="275"/>
            <p14:sldId id="263"/>
          </p14:sldIdLst>
        </p14:section>
        <p14:section name="Sección sin título" id="{E7BFF9DF-F8B6-43D2-A894-40E414E49C4E}">
          <p14:sldIdLst>
            <p14:sldId id="264"/>
            <p14:sldId id="270"/>
            <p14:sldId id="271"/>
            <p14:sldId id="272"/>
            <p14:sldId id="273"/>
            <p14:sldId id="274"/>
            <p14:sldId id="276"/>
            <p14:sldId id="277"/>
            <p14:sldId id="265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93DA3E"/>
    <a:srgbClr val="CF8649"/>
    <a:srgbClr val="60B6B8"/>
    <a:srgbClr val="D2D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4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93802-0971-4237-A204-5A1A9A27E023}" type="datetimeFigureOut">
              <a:rPr lang="es-CO" smtClean="0"/>
              <a:t>01/09/2015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D2BD1-23EB-4F65-AB93-F99DF5B65F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814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D2BD1-23EB-4F65-AB93-F99DF5B65FEC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613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62E4E2-3125-4A03-A04D-BFD0D802489F}" type="datetimeFigureOut">
              <a:rPr lang="es-CO" smtClean="0"/>
              <a:t>01/09/2015</a:t>
            </a:fld>
            <a:endParaRPr lang="es-C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249FD-0F89-4251-AB6A-1347B97BE426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CO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E4E2-3125-4A03-A04D-BFD0D802489F}" type="datetimeFigureOut">
              <a:rPr lang="es-CO" smtClean="0"/>
              <a:t>01/09/2015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9FD-0F89-4251-AB6A-1347B97BE42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E4E2-3125-4A03-A04D-BFD0D802489F}" type="datetimeFigureOut">
              <a:rPr lang="es-CO" smtClean="0"/>
              <a:t>01/09/2015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5249FD-0F89-4251-AB6A-1347B97BE42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E4E2-3125-4A03-A04D-BFD0D802489F}" type="datetimeFigureOut">
              <a:rPr lang="es-CO" smtClean="0"/>
              <a:t>01/09/2015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9FD-0F89-4251-AB6A-1347B97BE426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62E4E2-3125-4A03-A04D-BFD0D802489F}" type="datetimeFigureOut">
              <a:rPr lang="es-CO" smtClean="0"/>
              <a:t>01/09/2015</a:t>
            </a:fld>
            <a:endParaRPr lang="es-C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5249FD-0F89-4251-AB6A-1347B97BE426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E4E2-3125-4A03-A04D-BFD0D802489F}" type="datetimeFigureOut">
              <a:rPr lang="es-CO" smtClean="0"/>
              <a:t>01/09/2015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9FD-0F89-4251-AB6A-1347B97BE426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E4E2-3125-4A03-A04D-BFD0D802489F}" type="datetimeFigureOut">
              <a:rPr lang="es-CO" smtClean="0"/>
              <a:t>01/09/2015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9FD-0F89-4251-AB6A-1347B97BE426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E4E2-3125-4A03-A04D-BFD0D802489F}" type="datetimeFigureOut">
              <a:rPr lang="es-CO" smtClean="0"/>
              <a:t>01/09/2015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9FD-0F89-4251-AB6A-1347B97BE426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E4E2-3125-4A03-A04D-BFD0D802489F}" type="datetimeFigureOut">
              <a:rPr lang="es-CO" smtClean="0"/>
              <a:t>01/09/2015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9FD-0F89-4251-AB6A-1347B97BE42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E4E2-3125-4A03-A04D-BFD0D802489F}" type="datetimeFigureOut">
              <a:rPr lang="es-CO" smtClean="0"/>
              <a:t>01/09/2015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5249FD-0F89-4251-AB6A-1347B97BE426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E4E2-3125-4A03-A04D-BFD0D802489F}" type="datetimeFigureOut">
              <a:rPr lang="es-CO" smtClean="0"/>
              <a:t>01/09/2015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9FD-0F89-4251-AB6A-1347B97BE426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E62E4E2-3125-4A03-A04D-BFD0D802489F}" type="datetimeFigureOut">
              <a:rPr lang="es-CO" smtClean="0"/>
              <a:t>01/09/2015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F5249FD-0F89-4251-AB6A-1347B97BE426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 smtClean="0"/>
              <a:t>Por:</a:t>
            </a:r>
          </a:p>
          <a:p>
            <a:r>
              <a:rPr lang="es-CO" dirty="0" smtClean="0"/>
              <a:t>-Karen Daniela Parada Palacios</a:t>
            </a:r>
          </a:p>
          <a:p>
            <a:r>
              <a:rPr lang="es-CO" dirty="0"/>
              <a:t>-</a:t>
            </a:r>
            <a:r>
              <a:rPr lang="es-CO" dirty="0" smtClean="0"/>
              <a:t>Yinneth Paola Peña Fonseca</a:t>
            </a:r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5640"/>
            <a:ext cx="7344816" cy="1725036"/>
          </a:xfrm>
        </p:spPr>
        <p:txBody>
          <a:bodyPr/>
          <a:lstStyle/>
          <a:p>
            <a:pPr algn="ctr"/>
            <a:r>
              <a:rPr lang="es-CO" sz="6600" dirty="0" err="1" smtClean="0"/>
              <a:t>Resonanacia</a:t>
            </a:r>
            <a:r>
              <a:rPr lang="es-CO" sz="6600" dirty="0" smtClean="0"/>
              <a:t> </a:t>
            </a:r>
            <a:br>
              <a:rPr lang="es-CO" sz="6600" dirty="0" smtClean="0"/>
            </a:br>
            <a:r>
              <a:rPr lang="es-CO" sz="6600" dirty="0" smtClean="0"/>
              <a:t>magnética </a:t>
            </a:r>
            <a:endParaRPr lang="es-CO" sz="6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7049"/>
            <a:ext cx="2770909" cy="276167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55528" y="5368578"/>
            <a:ext cx="24833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http://www.centroscan.com/columna.htm</a:t>
            </a:r>
          </a:p>
        </p:txBody>
      </p:sp>
    </p:spTree>
    <p:extLst>
      <p:ext uri="{BB962C8B-B14F-4D97-AF65-F5344CB8AC3E}">
        <p14:creationId xmlns:p14="http://schemas.microsoft.com/office/powerpoint/2010/main" val="30576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188640"/>
            <a:ext cx="8784976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611560" y="33352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ECUACION DE LARMOR </a:t>
            </a:r>
            <a:endParaRPr lang="es-CO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597896"/>
            <a:ext cx="3095238" cy="289523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36873" y="3349347"/>
            <a:ext cx="46805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</a:t>
            </a:r>
            <a:r>
              <a:rPr lang="es-AR" dirty="0" smtClean="0"/>
              <a:t>ampo </a:t>
            </a:r>
            <a:r>
              <a:rPr lang="es-AR" dirty="0"/>
              <a:t>magnético intenso, los espines se </a:t>
            </a:r>
            <a:r>
              <a:rPr lang="es-AR" dirty="0" smtClean="0"/>
              <a:t>alinean </a:t>
            </a:r>
            <a:r>
              <a:rPr lang="es-AR" dirty="0"/>
              <a:t>con este, proporcionando una magnetización longitudinal neta, </a:t>
            </a:r>
            <a:r>
              <a:rPr lang="es-AR" dirty="0" smtClean="0"/>
              <a:t>M</a:t>
            </a:r>
            <a:r>
              <a:rPr lang="es-AR" baseline="-25000" dirty="0" smtClean="0"/>
              <a:t>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Z;  dirección </a:t>
            </a:r>
            <a:r>
              <a:rPr lang="es-AR" dirty="0"/>
              <a:t>del campo aplicado </a:t>
            </a: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B</a:t>
            </a:r>
            <a:r>
              <a:rPr lang="es-AR" baseline="-25000" dirty="0" smtClean="0"/>
              <a:t>0</a:t>
            </a:r>
            <a:r>
              <a:rPr lang="es-AR" dirty="0" smtClean="0"/>
              <a:t>; campo magnético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err="1" smtClean="0"/>
              <a:t>Mxy</a:t>
            </a:r>
            <a:r>
              <a:rPr lang="es-AR" dirty="0"/>
              <a:t>: componente transversal de </a:t>
            </a:r>
            <a:r>
              <a:rPr lang="es-AR" dirty="0" smtClean="0"/>
              <a:t>la</a:t>
            </a:r>
            <a:r>
              <a:rPr lang="es-CO" dirty="0"/>
              <a:t> </a:t>
            </a:r>
            <a:r>
              <a:rPr lang="es-AR" dirty="0" smtClean="0"/>
              <a:t>magnetización </a:t>
            </a:r>
            <a:r>
              <a:rPr lang="es-AR" i="1" dirty="0" smtClean="0"/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err="1"/>
              <a:t>Mz</a:t>
            </a:r>
            <a:r>
              <a:rPr lang="es-AR" dirty="0"/>
              <a:t>: componente longitudinal de la </a:t>
            </a:r>
            <a:r>
              <a:rPr lang="es-AR" dirty="0" smtClean="0"/>
              <a:t>magnetización </a:t>
            </a:r>
            <a:r>
              <a:rPr lang="es-AR" i="1" dirty="0" smtClean="0"/>
              <a:t>M</a:t>
            </a:r>
            <a:r>
              <a:rPr lang="es-AR" dirty="0"/>
              <a:t>.</a:t>
            </a: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Y; La </a:t>
            </a:r>
            <a:r>
              <a:rPr lang="es-AR" dirty="0"/>
              <a:t>constante </a:t>
            </a:r>
            <a:r>
              <a:rPr lang="es-AR" dirty="0" err="1"/>
              <a:t>giromagnética</a:t>
            </a:r>
            <a:r>
              <a:rPr lang="es-AR" dirty="0"/>
              <a:t> </a:t>
            </a:r>
            <a:endParaRPr lang="es-AR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aseline="-25000" dirty="0" smtClean="0"/>
          </a:p>
          <a:p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22" y="1597896"/>
            <a:ext cx="3887104" cy="118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04" y="89337"/>
            <a:ext cx="8856984" cy="864096"/>
          </a:xfrm>
          <a:prstGeom prst="rect">
            <a:avLst/>
          </a:prstGeom>
          <a:solidFill>
            <a:srgbClr val="60B6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95536" y="16744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/>
              <a:t>GRADIENTE DE CAMPO MAGNETICO </a:t>
            </a:r>
            <a:endParaRPr lang="es-CO" sz="4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95536" y="141277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</a:t>
            </a:r>
            <a:r>
              <a:rPr lang="es-AR" dirty="0" smtClean="0"/>
              <a:t>on </a:t>
            </a:r>
            <a:r>
              <a:rPr lang="es-AR" dirty="0"/>
              <a:t>elementos de un sistema de resonancia magnética que permite resolver la posición espacial, y por lo tanto, reconstruir una </a:t>
            </a:r>
            <a:r>
              <a:rPr lang="es-AR" dirty="0" smtClean="0"/>
              <a:t>imagen</a:t>
            </a:r>
          </a:p>
          <a:p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683568" y="2780928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err="1" smtClean="0"/>
              <a:t>G</a:t>
            </a:r>
            <a:r>
              <a:rPr lang="es-AR" baseline="-25000" dirty="0" err="1" smtClean="0"/>
              <a:t>z</a:t>
            </a:r>
            <a:r>
              <a:rPr lang="es-AR" baseline="-25000" dirty="0" smtClean="0"/>
              <a:t>; </a:t>
            </a:r>
            <a:r>
              <a:rPr lang="es-AR" dirty="0" smtClean="0"/>
              <a:t>a </a:t>
            </a:r>
            <a:r>
              <a:rPr lang="es-AR" dirty="0"/>
              <a:t>lo largo del núcleo del </a:t>
            </a:r>
            <a:r>
              <a:rPr lang="es-AR" dirty="0" smtClean="0"/>
              <a:t>imán</a:t>
            </a:r>
            <a:r>
              <a:rPr lang="es-AR" dirty="0"/>
              <a:t>.</a:t>
            </a: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err="1" smtClean="0"/>
              <a:t>G</a:t>
            </a:r>
            <a:r>
              <a:rPr lang="es-AR" baseline="-25000" dirty="0" err="1" smtClean="0"/>
              <a:t>x</a:t>
            </a:r>
            <a:r>
              <a:rPr lang="es-AR" baseline="-25000" dirty="0"/>
              <a:t>;</a:t>
            </a:r>
            <a:r>
              <a:rPr lang="es-AR" dirty="0" smtClean="0"/>
              <a:t> </a:t>
            </a:r>
            <a:r>
              <a:rPr lang="es-AR" dirty="0"/>
              <a:t>horizontalmente a través del </a:t>
            </a:r>
            <a:r>
              <a:rPr lang="es-AR" dirty="0" smtClean="0"/>
              <a:t>núcleo</a:t>
            </a:r>
            <a:r>
              <a:rPr lang="es-AR" dirty="0"/>
              <a:t>.</a:t>
            </a: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G</a:t>
            </a:r>
            <a:r>
              <a:rPr lang="es-AR" baseline="-25000" dirty="0" smtClean="0"/>
              <a:t>y; </a:t>
            </a:r>
            <a:r>
              <a:rPr lang="es-AR" dirty="0" smtClean="0"/>
              <a:t>verticalmente </a:t>
            </a:r>
            <a:r>
              <a:rPr lang="es-AR" dirty="0"/>
              <a:t>a través del núcleo. </a:t>
            </a:r>
            <a:endParaRPr lang="es-AR" dirty="0" smtClean="0"/>
          </a:p>
          <a:p>
            <a:endParaRPr lang="es-AR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779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04664"/>
            <a:ext cx="6984776" cy="60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9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116632"/>
            <a:ext cx="8784976" cy="936104"/>
          </a:xfrm>
          <a:prstGeom prst="rect">
            <a:avLst/>
          </a:prstGeom>
          <a:solidFill>
            <a:srgbClr val="D2D2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575556" y="199963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 smtClean="0"/>
              <a:t>DESCRIPCION DE EQUIPOS </a:t>
            </a:r>
            <a:endParaRPr lang="es-CO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821" y="1340768"/>
            <a:ext cx="1142857" cy="2285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4" y="1700808"/>
            <a:ext cx="4571429" cy="189523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148064" y="204826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Instrumento </a:t>
            </a:r>
            <a:r>
              <a:rPr lang="es-CO" dirty="0"/>
              <a:t>de visualización electrónico para la representación gráfica de señales eléctricas que pueden variar en el tiempo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4025070"/>
            <a:ext cx="2304762" cy="21904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58" y="4509120"/>
            <a:ext cx="4561905" cy="168571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148064" y="3591008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Da los impulsos de frecuencia fija los cuales varían 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Ancho de los impulsos, tiempo que dura cada impulso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Distancia de barrido, tiempo para el cual se repite la secuencia de pulsos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Distancia entre pulsos, intervalo de tiempo que hay entre dos pulsos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Potencia de pulsos </a:t>
            </a:r>
          </a:p>
        </p:txBody>
      </p:sp>
    </p:spTree>
    <p:extLst>
      <p:ext uri="{BB962C8B-B14F-4D97-AF65-F5344CB8AC3E}">
        <p14:creationId xmlns:p14="http://schemas.microsoft.com/office/powerpoint/2010/main" val="1479243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3" y="908720"/>
            <a:ext cx="4552381" cy="21142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676" y="404664"/>
            <a:ext cx="1019048" cy="23809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436096" y="98072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Recibe la señal del amplificador, y la devuelve </a:t>
            </a:r>
            <a:r>
              <a:rPr lang="es-CO" dirty="0" err="1" smtClean="0"/>
              <a:t>demodulada</a:t>
            </a:r>
            <a:r>
              <a:rPr lang="es-CO" dirty="0" smtClean="0"/>
              <a:t> al osciloscopio y al PC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741" y="3501008"/>
            <a:ext cx="1619048" cy="2190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077072"/>
            <a:ext cx="4561905" cy="205714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796136" y="43651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alimenta al </a:t>
            </a:r>
            <a:r>
              <a:rPr lang="es-CO" dirty="0" err="1" smtClean="0"/>
              <a:t>cimoscopio</a:t>
            </a:r>
            <a:r>
              <a:rPr lang="es-CO" dirty="0" smtClean="0"/>
              <a:t> y al amplificador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6924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99" y="365873"/>
            <a:ext cx="4114286" cy="2095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14" y="833762"/>
            <a:ext cx="4542857" cy="17904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817292"/>
            <a:ext cx="3596070" cy="16377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289" y="3356992"/>
            <a:ext cx="1161905" cy="20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220072" y="4509120"/>
            <a:ext cx="359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Amplifica los impulsos de entrada y de salida al porta muestra </a:t>
            </a:r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814" y="4005064"/>
            <a:ext cx="4590476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02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36712"/>
            <a:ext cx="3431015" cy="27789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463" y="404664"/>
            <a:ext cx="3228571" cy="1809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794002"/>
            <a:ext cx="3016277" cy="283457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99592" y="40770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Contiene; imanes, bobinas reguladoras de gradiente, </a:t>
            </a:r>
            <a:r>
              <a:rPr lang="es-CO" dirty="0" err="1" smtClean="0"/>
              <a:t>portamuestra</a:t>
            </a:r>
            <a:r>
              <a:rPr lang="es-CO" dirty="0" smtClean="0"/>
              <a:t>, antena, orificio para introducir la muestra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87245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resonancia-140516183523-phpapp01/95/resonancia-magntica-36-638.jpg?cb=14002654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488832" cy="56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90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amorales.com/farmaciamorales/wp-content/uploads/2015/02/Esquema-R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527"/>
            <a:ext cx="8784976" cy="643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6465734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http://farmamorales.com/farmaciamorales/wp-content/uploads/2015/02/Esquema-RMN.jpg</a:t>
            </a:r>
          </a:p>
        </p:txBody>
      </p:sp>
      <p:sp>
        <p:nvSpPr>
          <p:cNvPr id="3" name="AutoShape 2" descr="data:image/png;base64,iVBORw0KGgoAAAANSUhEUgAAAMsAAAD4CAMAAAB1y+ICAAABzlBMVEX///8AAAD6+vry8vLr6+v8/Pzn5+f19fXe3t74+Pjw8PDo6OjPz8+4uLjt7e3X19fJycnZ2dmysrJwcHDDw8ORkZFtbW1+fn6goKAKAABTU1OYmJiHh4cTAAC7u7uzs7OpqangAAAeAAAYGABAQUFbW1shISE8PT0Ad8xMTEwMDAAnKCjZdnYRERE1NTXmAAAiAABjY2MfHwDg6O//xsYAd74Ab8kAh89dV1cYGA4bEBDv8vzY67j/7O1YUFAtFxfWMRp1ywB3tNMAg8E7KCil0lEyGBWK1FB4eHBSQUG12XiSxSd+tyWLf396yTLv+u2OjoJ2whDj8tU8PCeVuGCDsiImFwBvtgAsDgApHiBNTT84IhssAAArJABfX1QqFQByaV9LSzJJOTkpIh1lZV0uLiK2zJiXyTCq4JEwMADE5aCNtEuYyi3u9uGow4J5qxbG2LK/6KyR013W6rOa2nSaumnB3otGnMYAc6xhl9UAYcKdyOSEqt/D2ecAT7qNstZmrOPVXl73paUwkszC0e6Zst48Nh5drNQAXqitzuEAY8wcc7MdhbFTgrXSRkblMTPmP0DLAADhn5/w0NH1Z2XQUEvwKSrWdWjxQkDPKiM6ZiQCAAAUHUlEQVR4nO2diXvaVrbAdViEMBKbJCSEANkGsShSTBrHDmm81G5r10tCMtMM7osn4yTtTKd9Sdt5femStq/tW9rMNHHT8av/23clwGCbRSABot/7fXyJ0OZ70T3LPffcKwyzRjAUiUQIRZY9Fm80ViiMTyQS+6CTBAiNuzwD4uYFL6dmUCXUQiYXIuWg2z3uMg0EQ6VgRkX1oNFjSY27NH1Anmo63qVgjL6kNymNiIR84yrUYIQg19h0RyChoadRYInsOIs0KCEZSGPDxyZKIIPKpFL4mMs0IAH4S4bEXEEf919JqC7lKP+4SzQ4EmhI9dIAcSjx4XGXxhJRkBXaqIlETKbKPYGPK5feUIEPb/R9qTeMuVu0HBlKlU4dDwWsFq5PQK5WVXqQppXigIvR0cZXRvcMaDbS+B5gZwR2pIaJg0wGynJG48+1r2tPf7iG+PoV9I/r/JXpMtLcSH1LtQvTIOdiTAGKhPGV0u5rqpKR73trZ095giE1NGStwnpcCZ7TXa2zR/6Rz3+ezz+Zz1/Jf/5964HaQ4QZKYHh/A4qPclgFBQ1XY9zsE5JWCTKwe0pPoQ17oo/NBy6/REYXn+EIIizO1/Lz3+Xz68t5Nd+zC+8drI7kF0uITeBnasVkwBVW1diKkRrLjT6WZKlAwDGEJYosOhfqbRZhij6E3C7eXuBHGaNTuP7x9ras9cM/r42//drjf1BWikaP3KjLCynKZx8IhmsAKIWqwsgwRmnrueMipJQ9yWQ2kR6sziyDsQP/7Ow8Ky2+cr8fP6L5pHwHgkb4VTwZAdy51p+5EAKa3HvoiAlgMQNoUoBx4YwkaXhfgLCnPHMRoL3v6/82HgY+fmFVolxYX0Isc/41GDUpKzEoUB50T6+XpcpjyfgCUzZUOSO/PDj2nyjyFfmF16x5aaM+IDn+dp24hKBIaVBZYxmWIh6bfkLbfnh2UK+Xpcv19aufNH9bLN4m6qfBzqWREojDnwIkHUano679tV3+afYUxf2ytMv106Ji22wUKKB5gwNUIp3MNd+9MhIkjRvzImbOyKLRaXWfV9/Pv/Za/nPvvzuyo9r+dc6XGiNlN9VV3+RA2D0/9PnT2KhqHcLxR1zTgSOevQACggtTfZa/snCgv7Jrz258u9PrRe8G25NleOEJGvAnT+Y4DBOlcsqSGZulQO5IEm81Hq279na/PyT+flnzxa+GEYDOw2uxauGP9f2qIQcpHVQTN3JI8E9/f9Wn98///lnr9SwXFITBNNAsCmina5P/AngbhX4rl1ddzgcJjECGTZclOHMqd/nn3xjX1H7Age64cuSut+giGI0Jnd3ebL6U2VzMiuKCRnOdDa+W8t/M5SS9kYsQ8055FhIqpCI6EXtHmTMlqvqQenhgQCbGVgsnHaO/vPKwldDK2x3klXQNRZefAdgMftA3yVAD52cAnmZxnDcy3uDibMHv5hfePJ9u6uGD+hVCSIvDoSahxCUDoRgj4soFanhDse+Xlt7cq3DseHCAoWlhAIgYa/7aF6u2qYvWCfI6EIfIjDl7WR7Lfj0q3x+PG0sChsRJMYPT6kivtPZDLeIeg+yuK6xy+pZ9VXH/zT/zZDtY3tcgipDjgybizV66aR6lY6VsqWsUBJGHSrpgVsB+SoQgQDRuVW1EDiIy7OpNDPsYg1EWKFyRhegnTPTBn9IzsGcGu195lDwIk42XWc7LR4siOOkqq1D7Ui3Tk3K5WMwH8mps4XxDNd9Oz09/R+1zcsXLx697HQeVatFgi8h7wTpKiaIRVqPBzjUXygBJwBn0uu0nesvjo6ev6jV4Kej6Qu9zuehQZbTWn99UHV3k86WSvt7pmTLfrwXVlZWDi8b2/9cWTnu+FxOIIVSabG0H8uoyxBr7kbd0dk3KGlIxTTFy+njlefTF/Rf8uWL54c9n8sJEq0C26Kw8EDk6v2CSRUxHK5PrxwdHU1fx3TJMdHGanBCFsqKfNa/pJJVFSJtrxgF1w+PUcsyGtn1X1emzV2USMqQavX5/SlsY0fc2FFn746xLv97fLRyeHT8Am1+e/jcZF14eLsqorJvuDcM7ebLgYo69Tn5YUkcYll7MX208uvLw6NffUgLHB69MHmVWIuhoQrk9MiTmJRlVUzh4RGGpM9zeXrl8NuXhyvTP+ta4OJ1s9fhUSqdYrLIV9MfhCtTrcJmaY/wDjE+2BP/4Yvpb7HLh8+Rkbxw/Nzsc0EUwtz+OypsGrbExUTZgh7tGKcndv1o5fgy9vLi0eFL9Fyme1uXOnh4BqCQYMXmg/BrVSVeGJOZ1LkwfXSMftYL04e/IO1svi4UVOWHJ0Ea39WbMfijCjPZ20OqCznXexj6wuGhLiM/Hx8dXr54/K35m0twSdXzc8iIH3MXllWkBqR02j2slIrAuZG1c1z/54phJl8+Pz7WtUAfd4+moylBlvWsrwIgNUbjrjG2L0xXYzWTj/1yiMx/X3XRC86psm7ng6war15NAvCpXiGNIXLh6PCC0eq9F4+fH/3Uz6UgajAHsMPqzSoSEpb1sGx8aVhKOdrTCP+8svKTMczi012ZPupCckhEOCHUNI4QzVwtD2/QJt0+ptPENX3x6EXNPl5GXbJ+6qLKDzUkkHXnS0rwRaQLEtQwB9O64//pMjL4BpenL/9y3MelEcOJEcGILkkzKpIcwTvWhCofdr3+913X9U8fuN1uVwz5MBKmD+GWy/fv58KbTJuxJ1sIDi9/jkkhGOaBOrtseC0MLeiPCTkxXGwoUTEyPrTRU+Gk198SIxcFFbmY0NuqOYoEyOBnznWHH7whzx7QE5YxTSjJssZ7xdZGHMnlVEVVhpXiMLwBeg/LZiAHTIvXgp5VVVZZJkVRwwj0cR3D8VbwUBSF5F5S5Sq0pBlDHNQ5uYi6ArOFIeTVBIbRZb25BPE4FIuASh09JefeGEcXNI5Tq8CNs39pmhR6HBzH0TRNYqXzKotVCAap5thkJLcXoMyfG4E84eacMruUsT/g5xpKsN0XVouzSidJZNWyyHjDFOVOR+001bgs2Xg3TJ/qQaECUhSrLpc6jLCIUI5BFiCOrGmhl2vbDx5bzZYnpuhpZTEoxZBEdHgwUXehuJSZ26E3RPlf4nZWxlYIeCe2uMNd2lHu7sQ6pygFc4WU7tiElmXnujMEyFxITyAOdc9T8Mqo/U0psqzoVfFgXlvEli31PscEPizox9yo/RQ0xYyGCgGFCW9XIY1FqQRIIpDW5yUERFssVniPATpdoFxRVMo9E82GBAFbBHUZiRbEZyBeVTSHzN4J/0HWTfwclCCbNTcSya4HMZxGegzZVOR6PCifzVMaF4wCIYzUi8VxgmDKwyNAQv82plKFYZGx3Hkm7HHHshCT6psek+EvApp/OqvJWX0mBKkcaEps4C4Bb0G/x3I5bZ2k3R6PNwybfQqej1dOTFsUZmc4rTYTQgIYfTDQFZvRE/wNEjevdrKMnck2ZyJJUAYQ6QIeCWLFMdQlCGUPQSTAw+kFKfZfF6x1JIZutDh6rlaXEKnTl0LA+wxWh8gQL5KGyBJKtt6uwoM18baJf/rsh42pKfZSrcn1YXXwS/09UGbW+BN7CZHAxE3Yt2adxDaGmgZNA1lVskIGk1S1UNvrDgQCvarlNdEhar1PAvgEh9FIThUFZJCtKVJu6fw+hi/FJZ6v2dtCzV1j0nrKrCBZtutTBT2xpZ7vxYPRxyJ4PqtGNcmirXZfbTd26T7xG6T4DvqXvqfAJfnqH1Ro1iVretAzuDdFNmTRe7ta/GMVkvK+PxxCz6XRX5wiMOteB93dIqRoXVGiD6fH10NQa3Dug5r+POm5kosZYzChZixJFkJhV6NsBGVEG8PGz8ACSOiPBkuGoJRtnpfUozI+vdAUU3sI9dlerIDUJhPWqvUpeqShR1UxgDp5+ndNn+dAZ2pSEcjJpJFnwBmBuvq0Pj+TLi2iG9vc3xC6j/+4XM1RwdClN7TbjHp1scAb1UzifsyFkxBfFG5iOUi59XG4iPxGdhOJwoyqN09MH+zxolvwqGEt+oS3T3wNr9f+4cZCHwklpPEDU/VvHPr1o2KjrVE0bEpIS7Ag6V8lGoS0FI3O1GUswnOtU/+GAx7vo5NOIJq/Jq3LUlyti423lAQhJjdMto8wZCIuNc52EW2mcNrMXufgUy/cGyzeMiM7CzTcC7b89OLGlDR4wQbAV7ArCuxnvNY7DtaQcoGJiMaaItEhD34Swe2qC++AbrZUtOc+50fhRg8PVO+TJoUensxkEet/4Q7HQp5bIGIAiIIzlmThlDFmYtkMAQ75Ue2AsCGS5JT17wgY3MdsII5s/YoesLOWbzG0rNS+SWQnY5DcFEPu9Y2UkEUf0+ek7Cfa2gp9wZx19WEbfovTFnyOkX0EDCsVcwxI2m+nt4ylreT8uWh7xvftQrMwl8wzlLS+wcFNLMTrMvDrnxGUaHB8vety405le7uy9aiytX3n1Rs3RlGqwfCSbK+W8rvK7u9X0Wd7C33evNU8EHHckgD0Zg+37EZld2vrrdf1zwdoq+WI5LSwAQk9Fin4dKvy1mPsw8fYrXdXP9i+M5pSDYgsdRfpR5XKv9Y3391afeRoi+TLyF2P7+6+1xCSqde3Kx83j0Sct8CvO9Mt9PdR5b3dV2ubN3Y/2F798OSIHd1s28l168l8itrYY2Prxqvbu6t/HVGZBiXVbU78n7e3d9999330eXP797uVW53PdAT+4l86H/zz1nurW1uVra3VD3YrrzvYVNYhlI7W/8Zb25XKndXKFjL+b757WthDjjOWOrGOHu+trUd3Ht+6devT1e3tfztzjLUjkms/2U6TMG+tbtW02PuV91Y/GmGJBifSKfT3t8r2xzUhqexWXh1hiSwgau3339l+9H5t66PKo+1TMWivA82LAXlAtetiPv5g9/W6dXy8tV355NQlTrSVBlrbnsyHq7vb9Zbl/9vW7m7rMV/Isb5ZTmqz88Ot7RMH7JNH21u/c76B0Um107B/vfVx02t5/84nb02K+MfO7/NjrZOzz/jFrJOCsGeg6f4EIOygGOxZQkNcanrU4AeT/daRU7AdDOZEIvQjAYQ81HXpreLra2pc2Nnilcj1PmdiKDkrdm8JUjHfyphxLjhnBpDMnhlJOS8+dhoaToUxcQfkIQ4OfSrzkBnCZPkREm8xMiGAm53Om3JkGOY0lNbsCpe6pAC5+5kbMC6kk54MBULIjXmCMQLH2hh5p8s+gtDq8WVvbBaLPKQ0fcILm3G0x9KRWH3AKwtyaV0FVQacBXVCHU/jRQa+/bI8u1Tgar1HHs56BL4lpyT2dcUodxiqanFREAlJTzXhzw1sTKWcPUZeJzRnvF+htFiqza0PYyysj2+xX2uQjQFZXpIkpeBm4zABCtgEATemAtkmSOnYWF8DIsycTV1m4UBso5F3HO/eJGDjTH+Rh/avJ3Hs8ix1pgCyrckL3oAiDzC93gkQ2plXS3Gg2pCVPRbSsNj6ldqfgY4WkfiTo2MXCnDSyZfwogSQ6ayKbVqHZFhkmjElUkQeJUc6Xb47wgLvDmC4OxiN5iAp3Ha8/ehCRKUzmehMKZMEJR3tOfUgLI2iUINCqGpcLquKItVMo7er95hweC9AimJsU6Z5Z2YjDMRUblxvJhoGWmeb73O0eWlDl9mL5DhfYjAIZLKjM+zCJ01ni3vjLoF94EVnuyp9gXdcDU+cgCDsafwlrkOZQ9JIC2ILti68Omaksb4Ox2ZMTJKZGMJth8odmTfeE0+m7UzM0KQ5MQZeMPWe8slA/A2pMhzaJMpRbfZNAkz5nI8ZmdgMrT2nLKJgA8EWI4N6Ye4GU5h38gYy9+tRPyLlzhwwcm1h2iQAxQFBTJhj4CoYWQuxjCrMGPXA6Vp94mVlUx585eKxEM0RER6KEOdirSvb+VM8rb+vWfBOUoxT0psUQ7UxmyGKyQDdeUaQ0/CJuarKd3RbXOHbc3LGPxEhAAaAg4Oup7D72ljf+WuSqZgKPMbd73qSdwoHKDncgvoiUBsuE0s92hBOxyHlpCU9znEPGiN/3INe5yIFkXNwZWJwIgZk75R/SVVVpxobLz3TMh7L9V4fJwpVxaFP5t4MbDSlhJ7rHfrj4a7myCcjwulRcsLEizDSUHbiwA1RODPg706byEyUQHWgt0nB5iCXJWDHca2MMVY/75+IojqulWUHzYXBwWl1kWBn0EtJ2LezJJZxL3YeFesFA5qjBm48VhoK12vhmZES5q286SAMtIOWNnarllYnZGDZtqJYxffgoaW+yFRBcczkmTD0dPC7IzknDzhcf8/IwEhxx8Q6SavLkoeUjvOARg0JVoMqPV5qMkKgbLEozHrbt02NA+seVdYxy+cCWM1D+i3VZfE3VBch7hx5+f821uS3VBcntTGrd3CS7Fu0lVTVMXUJWX4ugoP8MYuTeMhlB/nJ9y1l9HhyTuq/7FmaHuqjB49I2Y4IkpXLI3DgoEnxVUuZVuN4WXFnmHaZVmZJgT3vTreJ0kx14Lf3uGIg2VcS63hjg0svY+r98yOEGlyrpqy0z6EQHTQKG3bcmIU+jjpQZcKzMae4Yk3CkBnESLDOMflNgouQ7b8bww77tbUDcnc20+8liVlnVgVjs0mhv2R3FhTWoW+V8y31FyTnwcHzMvQZ45LZkwMw1yNlbrxEsxCTzJ3KsDPQdiVmx+AnwVwnM1wE1bkNrMbUzQQkeiXseakUbCScqcFOo6+s0nW0P1WCQWzRWEBSA7EI1mE8FQeAgtPcyc54FxMAvNDGQSNZXgMx7Swnvzt+zCfKyXguU9DwxjwLl7BUyC2DfDAZadancLMJPgctxNGzSjh5ue7u4BEis+GB+3IxlQIyMuR6/B9XGB7btXk7NgAAAABJRU5ErkJggg=="/>
          <p:cNvSpPr>
            <a:spLocks noChangeAspect="1" noChangeArrowheads="1"/>
          </p:cNvSpPr>
          <p:nvPr/>
        </p:nvSpPr>
        <p:spPr bwMode="auto">
          <a:xfrm>
            <a:off x="155575" y="-1584325"/>
            <a:ext cx="27146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4" descr="data:image/png;base64,iVBORw0KGgoAAAANSUhEUgAAAMsAAAD4CAMAAAB1y+ICAAABzlBMVEX///8AAAD6+vry8vLr6+v8/Pzn5+f19fXe3t74+Pjw8PDo6OjPz8+4uLjt7e3X19fJycnZ2dmysrJwcHDDw8ORkZFtbW1+fn6goKAKAABTU1OYmJiHh4cTAAC7u7uzs7OpqangAAAeAAAYGABAQUFbW1shISE8PT0Ad8xMTEwMDAAnKCjZdnYRERE1NTXmAAAiAABjY2MfHwDg6O//xsYAd74Ab8kAh89dV1cYGA4bEBDv8vzY67j/7O1YUFAtFxfWMRp1ywB3tNMAg8E7KCil0lEyGBWK1FB4eHBSQUG12XiSxSd+tyWLf396yTLv+u2OjoJ2whDj8tU8PCeVuGCDsiImFwBvtgAsDgApHiBNTT84IhssAAArJABfX1QqFQByaV9LSzJJOTkpIh1lZV0uLiK2zJiXyTCq4JEwMADE5aCNtEuYyi3u9uGow4J5qxbG2LK/6KyR013W6rOa2nSaumnB3otGnMYAc6xhl9UAYcKdyOSEqt/D2ecAT7qNstZmrOPVXl73paUwkszC0e6Zst48Nh5drNQAXqitzuEAY8wcc7MdhbFTgrXSRkblMTPmP0DLAADhn5/w0NH1Z2XQUEvwKSrWdWjxQkDPKiM6ZiQCAAAUHUlEQVR4nO2diXvaVrbAdViEMBKbJCSEANkGsShSTBrHDmm81G5r10tCMtMM7osn4yTtTKd9Sdt5femStq/tW9rMNHHT8av/23clwGCbRSABot/7fXyJ0OZ70T3LPffcKwyzRjAUiUQIRZY9Fm80ViiMTyQS+6CTBAiNuzwD4uYFL6dmUCXUQiYXIuWg2z3uMg0EQ6VgRkX1oNFjSY27NH1Anmo63qVgjL6kNymNiIR84yrUYIQg19h0RyChoadRYInsOIs0KCEZSGPDxyZKIIPKpFL4mMs0IAH4S4bEXEEf919JqC7lKP+4SzQ4EmhI9dIAcSjx4XGXxhJRkBXaqIlETKbKPYGPK5feUIEPb/R9qTeMuVu0HBlKlU4dDwWsFq5PQK5WVXqQppXigIvR0cZXRvcMaDbS+B5gZwR2pIaJg0wGynJG48+1r2tPf7iG+PoV9I/r/JXpMtLcSH1LtQvTIOdiTAGKhPGV0u5rqpKR73trZ095giE1NGStwnpcCZ7TXa2zR/6Rz3+ezz+Zz1/Jf/5964HaQ4QZKYHh/A4qPclgFBQ1XY9zsE5JWCTKwe0pPoQ17oo/NBy6/REYXn+EIIizO1/Lz3+Xz68t5Nd+zC+8drI7kF0uITeBnasVkwBVW1diKkRrLjT6WZKlAwDGEJYosOhfqbRZhij6E3C7eXuBHGaNTuP7x9ras9cM/r42//drjf1BWikaP3KjLCynKZx8IhmsAKIWqwsgwRmnrueMipJQ9yWQ2kR6sziyDsQP/7Ow8Ky2+cr8fP6L5pHwHgkb4VTwZAdy51p+5EAKa3HvoiAlgMQNoUoBx4YwkaXhfgLCnPHMRoL3v6/82HgY+fmFVolxYX0Isc/41GDUpKzEoUB50T6+XpcpjyfgCUzZUOSO/PDj2nyjyFfmF16x5aaM+IDn+dp24hKBIaVBZYxmWIh6bfkLbfnh2UK+Xpcv19aufNH9bLN4m6qfBzqWREojDnwIkHUano679tV3+afYUxf2ytMv106Ji22wUKKB5gwNUIp3MNd+9MhIkjRvzImbOyKLRaXWfV9/Pv/Za/nPvvzuyo9r+dc6XGiNlN9VV3+RA2D0/9PnT2KhqHcLxR1zTgSOevQACggtTfZa/snCgv7Jrz258u9PrRe8G25NleOEJGvAnT+Y4DBOlcsqSGZulQO5IEm81Hq279na/PyT+flnzxa+GEYDOw2uxauGP9f2qIQcpHVQTN3JI8E9/f9Wn98///lnr9SwXFITBNNAsCmina5P/AngbhX4rl1ddzgcJjECGTZclOHMqd/nn3xjX1H7Age64cuSut+giGI0Jnd3ebL6U2VzMiuKCRnOdDa+W8t/M5SS9kYsQ8055FhIqpCI6EXtHmTMlqvqQenhgQCbGVgsnHaO/vPKwldDK2x3klXQNRZefAdgMftA3yVAD52cAnmZxnDcy3uDibMHv5hfePJ9u6uGD+hVCSIvDoSahxCUDoRgj4soFanhDse+Xlt7cq3DseHCAoWlhAIgYa/7aF6u2qYvWCfI6EIfIjDl7WR7Lfj0q3x+PG0sChsRJMYPT6kivtPZDLeIeg+yuK6xy+pZ9VXH/zT/zZDtY3tcgipDjgybizV66aR6lY6VsqWsUBJGHSrpgVsB+SoQgQDRuVW1EDiIy7OpNDPsYg1EWKFyRhegnTPTBn9IzsGcGu195lDwIk42XWc7LR4siOOkqq1D7Ui3Tk3K5WMwH8mps4XxDNd9Oz09/R+1zcsXLx697HQeVatFgi8h7wTpKiaIRVqPBzjUXygBJwBn0uu0nesvjo6ev6jV4Kej6Qu9zuehQZbTWn99UHV3k86WSvt7pmTLfrwXVlZWDi8b2/9cWTnu+FxOIIVSabG0H8uoyxBr7kbd0dk3KGlIxTTFy+njlefTF/Rf8uWL54c9n8sJEq0C26Kw8EDk6v2CSRUxHK5PrxwdHU1fx3TJMdHGanBCFsqKfNa/pJJVFSJtrxgF1w+PUcsyGtn1X1emzV2USMqQavX5/SlsY0fc2FFn746xLv97fLRyeHT8Am1+e/jcZF14eLsqorJvuDcM7ebLgYo69Tn5YUkcYll7MX208uvLw6NffUgLHB69MHmVWIuhoQrk9MiTmJRlVUzh4RGGpM9zeXrl8NuXhyvTP+ta4OJ1s9fhUSqdYrLIV9MfhCtTrcJmaY/wDjE+2BP/4Yvpb7HLh8+Rkbxw/Nzsc0EUwtz+OypsGrbExUTZgh7tGKcndv1o5fgy9vLi0eFL9Fyme1uXOnh4BqCQYMXmg/BrVSVeGJOZ1LkwfXSMftYL04e/IO1svi4UVOWHJ0Ea39WbMfijCjPZ20OqCznXexj6wuGhLiM/Hx8dXr54/K35m0twSdXzc8iIH3MXllWkBqR02j2slIrAuZG1c1z/54phJl8+Pz7WtUAfd4+moylBlvWsrwIgNUbjrjG2L0xXYzWTj/1yiMx/X3XRC86psm7ng6war15NAvCpXiGNIXLh6PCC0eq9F4+fH/3Uz6UgajAHsMPqzSoSEpb1sGx8aVhKOdrTCP+8svKTMczi012ZPupCckhEOCHUNI4QzVwtD2/QJt0+ptPENX3x6EXNPl5GXbJ+6qLKDzUkkHXnS0rwRaQLEtQwB9O64//pMjL4BpenL/9y3MelEcOJEcGILkkzKpIcwTvWhCofdr3+913X9U8fuN1uVwz5MBKmD+GWy/fv58KbTJuxJ1sIDi9/jkkhGOaBOrtseC0MLeiPCTkxXGwoUTEyPrTRU+Gk198SIxcFFbmY0NuqOYoEyOBnznWHH7whzx7QE5YxTSjJssZ7xdZGHMnlVEVVhpXiMLwBeg/LZiAHTIvXgp5VVVZZJkVRwwj0cR3D8VbwUBSF5F5S5Sq0pBlDHNQ5uYi6ArOFIeTVBIbRZb25BPE4FIuASh09JefeGEcXNI5Tq8CNs39pmhR6HBzH0TRNYqXzKotVCAap5thkJLcXoMyfG4E84eacMruUsT/g5xpKsN0XVouzSidJZNWyyHjDFOVOR+001bgs2Xg3TJ/qQaECUhSrLpc6jLCIUI5BFiCOrGmhl2vbDx5bzZYnpuhpZTEoxZBEdHgwUXehuJSZ26E3RPlf4nZWxlYIeCe2uMNd2lHu7sQ6pygFc4WU7tiElmXnujMEyFxITyAOdc9T8Mqo/U0psqzoVfFgXlvEli31PscEPizox9yo/RQ0xYyGCgGFCW9XIY1FqQRIIpDW5yUERFssVniPATpdoFxRVMo9E82GBAFbBHUZiRbEZyBeVTSHzN4J/0HWTfwclCCbNTcSya4HMZxGegzZVOR6PCifzVMaF4wCIYzUi8VxgmDKwyNAQv82plKFYZGx3Hkm7HHHshCT6psek+EvApp/OqvJWX0mBKkcaEps4C4Bb0G/x3I5bZ2k3R6PNwybfQqej1dOTFsUZmc4rTYTQgIYfTDQFZvRE/wNEjevdrKMnck2ZyJJUAYQ6QIeCWLFMdQlCGUPQSTAw+kFKfZfF6x1JIZutDh6rlaXEKnTl0LA+wxWh8gQL5KGyBJKtt6uwoM18baJf/rsh42pKfZSrcn1YXXwS/09UGbW+BN7CZHAxE3Yt2adxDaGmgZNA1lVskIGk1S1UNvrDgQCvarlNdEhar1PAvgEh9FIThUFZJCtKVJu6fw+hi/FJZ6v2dtCzV1j0nrKrCBZtutTBT2xpZ7vxYPRxyJ4PqtGNcmirXZfbTd26T7xG6T4DvqXvqfAJfnqH1Ro1iVretAzuDdFNmTRe7ta/GMVkvK+PxxCz6XRX5wiMOteB93dIqRoXVGiD6fH10NQa3Dug5r+POm5kosZYzChZixJFkJhV6NsBGVEG8PGz8ACSOiPBkuGoJRtnpfUozI+vdAUU3sI9dlerIDUJhPWqvUpeqShR1UxgDp5+ndNn+dAZ2pSEcjJpJFnwBmBuvq0Pj+TLi2iG9vc3xC6j/+4XM1RwdClN7TbjHp1scAb1UzifsyFkxBfFG5iOUi59XG4iPxGdhOJwoyqN09MH+zxolvwqGEt+oS3T3wNr9f+4cZCHwklpPEDU/VvHPr1o2KjrVE0bEpIS7Ag6V8lGoS0FI3O1GUswnOtU/+GAx7vo5NOIJq/Jq3LUlyti423lAQhJjdMto8wZCIuNc52EW2mcNrMXufgUy/cGyzeMiM7CzTcC7b89OLGlDR4wQbAV7ArCuxnvNY7DtaQcoGJiMaaItEhD34Swe2qC++AbrZUtOc+50fhRg8PVO+TJoUensxkEet/4Q7HQp5bIGIAiIIzlmThlDFmYtkMAQ75Ue2AsCGS5JT17wgY3MdsII5s/YoesLOWbzG0rNS+SWQnY5DcFEPu9Y2UkEUf0+ek7Cfa2gp9wZx19WEbfovTFnyOkX0EDCsVcwxI2m+nt4ylreT8uWh7xvftQrMwl8wzlLS+wcFNLMTrMvDrnxGUaHB8vety405le7uy9aiytX3n1Rs3RlGqwfCSbK+W8rvK7u9X0Wd7C33evNU8EHHckgD0Zg+37EZld2vrrdf1zwdoq+WI5LSwAQk9Fin4dKvy1mPsw8fYrXdXP9i+M5pSDYgsdRfpR5XKv9Y3391afeRoi+TLyF2P7+6+1xCSqde3Kx83j0Sct8CvO9Mt9PdR5b3dV2ubN3Y/2F798OSIHd1s28l168l8itrYY2Prxqvbu6t/HVGZBiXVbU78n7e3d9999330eXP797uVW53PdAT+4l86H/zz1nurW1uVra3VD3YrrzvYVNYhlI7W/8Zb25XKndXKFjL+b757WthDjjOWOrGOHu+trUd3Ht+6devT1e3tfztzjLUjkms/2U6TMG+tbtW02PuV91Y/GmGJBifSKfT3t8r2xzUhqexWXh1hiSwgau3339l+9H5t66PKo+1TMWivA82LAXlAtetiPv5g9/W6dXy8tV355NQlTrSVBlrbnsyHq7vb9Zbl/9vW7m7rMV/Isb5ZTmqz88Ot7RMH7JNH21u/c76B0Um107B/vfVx02t5/84nb02K+MfO7/NjrZOzz/jFrJOCsGeg6f4EIOygGOxZQkNcanrU4AeT/daRU7AdDOZEIvQjAYQ81HXpreLra2pc2Nnilcj1PmdiKDkrdm8JUjHfyphxLjhnBpDMnhlJOS8+dhoaToUxcQfkIQ4OfSrzkBnCZPkREm8xMiGAm53Om3JkGOY0lNbsCpe6pAC5+5kbMC6kk54MBULIjXmCMQLH2hh5p8s+gtDq8WVvbBaLPKQ0fcILm3G0x9KRWH3AKwtyaV0FVQacBXVCHU/jRQa+/bI8u1Tgar1HHs56BL4lpyT2dcUodxiqanFREAlJTzXhzw1sTKWcPUZeJzRnvF+htFiqza0PYyysj2+xX2uQjQFZXpIkpeBm4zABCtgEATemAtkmSOnYWF8DIsycTV1m4UBso5F3HO/eJGDjTH+Rh/avJ3Hs8ix1pgCyrckL3oAiDzC93gkQ2plXS3Gg2pCVPRbSsNj6ldqfgY4WkfiTo2MXCnDSyZfwogSQ6ayKbVqHZFhkmjElUkQeJUc6Xb47wgLvDmC4OxiN5iAp3Ha8/ehCRKUzmehMKZMEJR3tOfUgLI2iUINCqGpcLquKItVMo7er95hweC9AimJsU6Z5Z2YjDMRUblxvJhoGWmeb73O0eWlDl9mL5DhfYjAIZLKjM+zCJ01ni3vjLoF94EVnuyp9gXdcDU+cgCDsafwlrkOZQ9JIC2ILti68Omaksb4Ox2ZMTJKZGMJth8odmTfeE0+m7UzM0KQ5MQZeMPWe8slA/A2pMhzaJMpRbfZNAkz5nI8ZmdgMrT2nLKJgA8EWI4N6Ye4GU5h38gYy9+tRPyLlzhwwcm1h2iQAxQFBTJhj4CoYWQuxjCrMGPXA6Vp94mVlUx585eKxEM0RER6KEOdirSvb+VM8rb+vWfBOUoxT0psUQ7UxmyGKyQDdeUaQ0/CJuarKd3RbXOHbc3LGPxEhAAaAg4Oup7D72ljf+WuSqZgKPMbd73qSdwoHKDncgvoiUBsuE0s92hBOxyHlpCU9znEPGiN/3INe5yIFkXNwZWJwIgZk75R/SVVVpxobLz3TMh7L9V4fJwpVxaFP5t4MbDSlhJ7rHfrj4a7myCcjwulRcsLEizDSUHbiwA1RODPg706byEyUQHWgt0nB5iCXJWDHca2MMVY/75+IojqulWUHzYXBwWl1kWBn0EtJ2LezJJZxL3YeFesFA5qjBm48VhoK12vhmZES5q286SAMtIOWNnarllYnZGDZtqJYxffgoaW+yFRBcczkmTD0dPC7IzknDzhcf8/IwEhxx8Q6SavLkoeUjvOARg0JVoMqPV5qMkKgbLEozHrbt02NA+seVdYxy+cCWM1D+i3VZfE3VBch7hx5+f821uS3VBcntTGrd3CS7Fu0lVTVMXUJWX4ugoP8MYuTeMhlB/nJ9y1l9HhyTuq/7FmaHuqjB49I2Y4IkpXLI3DgoEnxVUuZVuN4WXFnmHaZVmZJgT3vTreJ0kx14Lf3uGIg2VcS63hjg0svY+r98yOEGlyrpqy0z6EQHTQKG3bcmIU+jjpQZcKzMae4Yk3CkBnESLDOMflNgouQ7b8bww77tbUDcnc20+8liVlnVgVjs0mhv2R3FhTWoW+V8y31FyTnwcHzMvQZ45LZkwMw1yNlbrxEsxCTzJ3KsDPQdiVmx+AnwVwnM1wE1bkNrMbUzQQkeiXseakUbCScqcFOo6+s0nW0P1WCQWzRWEBSA7EI1mE8FQeAgtPcyc54FxMAvNDGQSNZXgMx7Swnvzt+zCfKyXguU9DwxjwLl7BUyC2DfDAZadancLMJPgctxNGzSjh5ue7u4BEis+GB+3IxlQIyMuR6/B9XGB7btXk7NgAAAABJRU5ErkJggg=="/>
          <p:cNvSpPr>
            <a:spLocks noChangeAspect="1" noChangeArrowheads="1"/>
          </p:cNvSpPr>
          <p:nvPr/>
        </p:nvSpPr>
        <p:spPr bwMode="auto">
          <a:xfrm>
            <a:off x="307975" y="-1431925"/>
            <a:ext cx="27146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88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116632"/>
            <a:ext cx="8856984" cy="864096"/>
          </a:xfrm>
          <a:prstGeom prst="rect">
            <a:avLst/>
          </a:prstGeom>
          <a:solidFill>
            <a:srgbClr val="CF8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899592" y="11663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 smtClean="0"/>
              <a:t>CONCLUSIONES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683568" y="1700808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/>
              <a:t>El fenómeno de </a:t>
            </a:r>
            <a:r>
              <a:rPr lang="es-AR" dirty="0" smtClean="0"/>
              <a:t>RM </a:t>
            </a:r>
            <a:r>
              <a:rPr lang="es-AR" dirty="0"/>
              <a:t>consiste en la absorción de energía de radiación electromagnética por parte de núcleos que tiene un momento  magnético.</a:t>
            </a: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/>
              <a:t>La absorción ocurre a frecuencias características que depende del tipo de núcleo </a:t>
            </a:r>
            <a:r>
              <a:rPr lang="es-AR" dirty="0" smtClean="0"/>
              <a:t>y </a:t>
            </a:r>
            <a:r>
              <a:rPr lang="es-AR" dirty="0"/>
              <a:t>del entorno molecular en el que se encuentra.</a:t>
            </a: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/>
              <a:t>El fenómeno solo se manifiesta en presencia de un campo magnético que diferencia en términos de energía a las posibles orientaciones del momento magnético nuclear.</a:t>
            </a: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/>
              <a:t>Las cantidades de energías involucradas son extremadamente pequeñas  y solo son medibles cuando la radiación electromagnética corresponde a las ondas de radio.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5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2400" dirty="0"/>
              <a:t>es un examen </a:t>
            </a:r>
            <a:r>
              <a:rPr lang="es-CO" sz="2400" dirty="0" err="1"/>
              <a:t>imagenológico</a:t>
            </a:r>
            <a:r>
              <a:rPr lang="es-CO" sz="2400" dirty="0"/>
              <a:t> que utiliza imanes y ondas de radio potentes para crear imágenes del cuerpo. No se emplea </a:t>
            </a:r>
            <a:r>
              <a:rPr lang="es-CO" sz="2400" dirty="0" smtClean="0"/>
              <a:t>radiación</a:t>
            </a:r>
          </a:p>
          <a:p>
            <a:pPr algn="just"/>
            <a:r>
              <a:rPr lang="es-CO" sz="2400" dirty="0"/>
              <a:t>utiliza el magnetismo nuclear como sonda </a:t>
            </a:r>
            <a:endParaRPr lang="es-CO" sz="2400" dirty="0" smtClean="0">
              <a:latin typeface="Arial Narrow" pitchFamily="34" charset="0"/>
            </a:endParaRPr>
          </a:p>
          <a:p>
            <a:pPr algn="just"/>
            <a:endParaRPr lang="es-CO" sz="2400" dirty="0" smtClean="0">
              <a:latin typeface="Arial Narrow" pitchFamily="34" charset="0"/>
            </a:endParaRPr>
          </a:p>
          <a:p>
            <a:pPr algn="just"/>
            <a:r>
              <a:rPr lang="es-CO" sz="2400" dirty="0"/>
              <a:t>No se emplea radiación (rayos X</a:t>
            </a:r>
            <a:r>
              <a:rPr lang="es-CO" sz="2400" dirty="0" smtClean="0"/>
              <a:t>).</a:t>
            </a:r>
          </a:p>
          <a:p>
            <a:pPr algn="just"/>
            <a:endParaRPr lang="es-CO" sz="2400" dirty="0" smtClean="0">
              <a:latin typeface="Arial Narrow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¿Qué es la resonancia magnética?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6553468" y="2913831"/>
            <a:ext cx="2124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900" dirty="0"/>
          </a:p>
        </p:txBody>
      </p:sp>
      <p:sp>
        <p:nvSpPr>
          <p:cNvPr id="5" name="4 Rectángulo"/>
          <p:cNvSpPr/>
          <p:nvPr/>
        </p:nvSpPr>
        <p:spPr>
          <a:xfrm>
            <a:off x="179512" y="3573016"/>
            <a:ext cx="8784976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1830525" y="3604664"/>
            <a:ext cx="5491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bg1"/>
                </a:solidFill>
              </a:rPr>
              <a:t>CARACTERÍSTICAS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19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8" y="934798"/>
            <a:ext cx="8203768" cy="208823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583667" y="3438201"/>
            <a:ext cx="60178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500" dirty="0" smtClean="0"/>
              <a:t>GRACIAS </a:t>
            </a:r>
            <a:endParaRPr lang="es-CO" sz="11500" dirty="0"/>
          </a:p>
        </p:txBody>
      </p:sp>
    </p:spTree>
    <p:extLst>
      <p:ext uri="{BB962C8B-B14F-4D97-AF65-F5344CB8AC3E}">
        <p14:creationId xmlns:p14="http://schemas.microsoft.com/office/powerpoint/2010/main" val="24949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>
                <a:solidFill>
                  <a:schemeClr val="bg1">
                    <a:lumMod val="95000"/>
                  </a:schemeClr>
                </a:solidFill>
              </a:rPr>
              <a:t>Razones para realizar el examen</a:t>
            </a:r>
            <a:endParaRPr lang="es-CO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2306" y="1700807"/>
            <a:ext cx="25306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Resonancia Magnética en el abdomen </a:t>
            </a:r>
            <a:endParaRPr lang="es-CO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389040" y="1700805"/>
            <a:ext cx="25306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Resonancia Magnética en el tórax</a:t>
            </a:r>
            <a:endParaRPr lang="es-CO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361855" y="1712300"/>
            <a:ext cx="25306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Resonancia Magnética de la cabeza</a:t>
            </a:r>
            <a:endParaRPr lang="es-CO" b="1" dirty="0"/>
          </a:p>
        </p:txBody>
      </p:sp>
      <p:sp>
        <p:nvSpPr>
          <p:cNvPr id="8" name="7 Flecha abajo"/>
          <p:cNvSpPr/>
          <p:nvPr/>
        </p:nvSpPr>
        <p:spPr>
          <a:xfrm>
            <a:off x="1436571" y="2347137"/>
            <a:ext cx="362094" cy="43378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Flecha abajo"/>
          <p:cNvSpPr/>
          <p:nvPr/>
        </p:nvSpPr>
        <p:spPr>
          <a:xfrm>
            <a:off x="4547085" y="2389641"/>
            <a:ext cx="362094" cy="43378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Flecha abajo"/>
          <p:cNvSpPr/>
          <p:nvPr/>
        </p:nvSpPr>
        <p:spPr>
          <a:xfrm>
            <a:off x="7513982" y="2347136"/>
            <a:ext cx="362094" cy="43378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CuadroTexto"/>
          <p:cNvSpPr txBox="1"/>
          <p:nvPr/>
        </p:nvSpPr>
        <p:spPr>
          <a:xfrm>
            <a:off x="463436" y="2780926"/>
            <a:ext cx="241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Examinar</a:t>
            </a:r>
            <a:endParaRPr lang="es-CO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261475" y="3172507"/>
            <a:ext cx="2924185" cy="3569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Flujo sanguíneo en el abdomen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Vasos sanguíneos en el abdomen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La causa de hinchazón o dolor abdominal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La causa de resultados anormales en exámenes de sangre, como problemas renales o hepáticos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Ganglios linfáticos en el abdomen</a:t>
            </a:r>
            <a:endParaRPr lang="es-CO" sz="16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6175500" y="3212417"/>
            <a:ext cx="2860996" cy="3476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</a:rPr>
              <a:t>Anomalía congénita del cerebro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</a:rPr>
              <a:t>Sangrado en el cerebro (hemorragia subaracnoidea o intracraneal)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</a:rPr>
              <a:t>Infección del cerebro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</a:rPr>
              <a:t>Tumores cerebrales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</a:rPr>
              <a:t>Trastornos hormonales Esclerosis múltiple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solidFill>
                  <a:schemeClr val="bg1"/>
                </a:solidFill>
              </a:rPr>
              <a:t>Accidente cerebrovascular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344342" y="3172507"/>
            <a:ext cx="2703831" cy="3592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426385" y="3714996"/>
            <a:ext cx="260349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1600" dirty="0" smtClean="0">
                <a:solidFill>
                  <a:schemeClr val="bg1"/>
                </a:solidFill>
                <a:latin typeface="+mj-lt"/>
                <a:cs typeface="Arial" charset="0"/>
              </a:rPr>
              <a:t>Aclarar </a:t>
            </a:r>
            <a:r>
              <a:rPr lang="es-CO" altLang="es-CO" sz="1600" dirty="0">
                <a:solidFill>
                  <a:schemeClr val="bg1"/>
                </a:solidFill>
                <a:latin typeface="+mj-lt"/>
                <a:cs typeface="Arial" charset="0"/>
              </a:rPr>
              <a:t>hallazgos de radiografías o tomografías computarizadas previas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1600" dirty="0">
                <a:solidFill>
                  <a:schemeClr val="bg1"/>
                </a:solidFill>
                <a:latin typeface="+mj-lt"/>
                <a:cs typeface="Arial" charset="0"/>
              </a:rPr>
              <a:t>Diagnosticar tumores anormales en el tórax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1600" dirty="0">
                <a:solidFill>
                  <a:schemeClr val="bg1"/>
                </a:solidFill>
                <a:latin typeface="+mj-lt"/>
                <a:cs typeface="Arial" charset="0"/>
              </a:rPr>
              <a:t>Evaluar el flujo sanguíneo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1600" dirty="0">
                <a:solidFill>
                  <a:schemeClr val="bg1"/>
                </a:solidFill>
                <a:latin typeface="+mj-lt"/>
                <a:cs typeface="Arial" charset="0"/>
              </a:rPr>
              <a:t>Mostrar ganglios linfáticos y vasos sanguíneos 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6441293" y="2803175"/>
            <a:ext cx="241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Diagnosticar y Vigilar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2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izquierda y derecha"/>
          <p:cNvSpPr/>
          <p:nvPr/>
        </p:nvSpPr>
        <p:spPr>
          <a:xfrm>
            <a:off x="550569" y="3403347"/>
            <a:ext cx="8208912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CuadroTexto"/>
          <p:cNvSpPr txBox="1"/>
          <p:nvPr/>
        </p:nvSpPr>
        <p:spPr>
          <a:xfrm>
            <a:off x="3665816" y="3643506"/>
            <a:ext cx="151000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latin typeface="Arial Narrow" pitchFamily="34" charset="0"/>
              </a:rPr>
              <a:t>1946 descubrimiento de resonancia magnética  </a:t>
            </a:r>
            <a:endParaRPr lang="es-CO" sz="1400" dirty="0">
              <a:latin typeface="Arial Narrow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175820" y="2757770"/>
            <a:ext cx="201723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latin typeface="Arial Narrow" pitchFamily="34" charset="0"/>
              </a:rPr>
              <a:t>1980. Aplicación apta para humanos </a:t>
            </a:r>
            <a:endParaRPr lang="es-CO" sz="1400" dirty="0">
              <a:latin typeface="Arial Narrow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512" y="2633906"/>
            <a:ext cx="2856562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100" dirty="0" err="1">
                <a:latin typeface="Arial Narrow" panose="020B0606020202030204" pitchFamily="34" charset="0"/>
              </a:rPr>
              <a:t>Isidor</a:t>
            </a:r>
            <a:r>
              <a:rPr lang="es-CO" sz="1100" dirty="0">
                <a:latin typeface="Arial Narrow" panose="020B0606020202030204" pitchFamily="34" charset="0"/>
              </a:rPr>
              <a:t> </a:t>
            </a:r>
            <a:r>
              <a:rPr lang="es-CO" sz="1100" dirty="0" smtClean="0">
                <a:latin typeface="Arial Narrow" panose="020B0606020202030204" pitchFamily="34" charset="0"/>
              </a:rPr>
              <a:t>Rabí. </a:t>
            </a:r>
            <a:r>
              <a:rPr lang="es-CO" sz="1100" dirty="0">
                <a:latin typeface="Arial Narrow" panose="020B0606020202030204" pitchFamily="34" charset="0"/>
              </a:rPr>
              <a:t>1932 somete un haz de moléculas a la acción de un campo magnético intenso </a:t>
            </a:r>
            <a:r>
              <a:rPr lang="es-CO" sz="1100" dirty="0" smtClean="0">
                <a:latin typeface="Arial Narrow" panose="020B0606020202030204" pitchFamily="34" charset="0"/>
              </a:rPr>
              <a:t>este </a:t>
            </a:r>
            <a:r>
              <a:rPr lang="es-CO" sz="1100" dirty="0">
                <a:latin typeface="Arial Narrow" panose="020B0606020202030204" pitchFamily="34" charset="0"/>
              </a:rPr>
              <a:t>haz se desdobla en dos, </a:t>
            </a:r>
            <a:endParaRPr lang="es-CO" sz="1100" dirty="0" smtClean="0">
              <a:latin typeface="Arial Narrow" panose="020B0606020202030204" pitchFamily="34" charset="0"/>
            </a:endParaRPr>
          </a:p>
          <a:p>
            <a:pPr algn="ctr"/>
            <a:r>
              <a:rPr lang="es-CO" sz="1100" dirty="0" smtClean="0">
                <a:latin typeface="Arial Narrow" panose="020B0606020202030204" pitchFamily="34" charset="0"/>
              </a:rPr>
              <a:t>Premio nobel 1944</a:t>
            </a:r>
            <a:endParaRPr lang="es-CO" sz="1100" dirty="0"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94" y="610312"/>
            <a:ext cx="2374958" cy="178149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07640" y="5575855"/>
            <a:ext cx="2261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dirty="0"/>
              <a:t>http://www.columbia.edu/cu/news/oncampus/09/02/images/rabi300b.png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0" y="3677994"/>
            <a:ext cx="2261358" cy="183923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47193" y="2391809"/>
            <a:ext cx="2374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dirty="0"/>
              <a:t>http://switkes.chemistry.ucsc.edu/teaching/CHEM1B/WWW_other_links/SpectroscopyLinks.htm</a:t>
            </a:r>
          </a:p>
        </p:txBody>
      </p:sp>
    </p:spTree>
    <p:extLst>
      <p:ext uri="{BB962C8B-B14F-4D97-AF65-F5344CB8AC3E}">
        <p14:creationId xmlns:p14="http://schemas.microsoft.com/office/powerpoint/2010/main" val="3136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116632"/>
            <a:ext cx="8784976" cy="792088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899592" y="77723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 smtClean="0"/>
              <a:t>MAGNETISMO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565158" y="111197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dirty="0"/>
              <a:t>movimiento de las partículas cargadas </a:t>
            </a:r>
            <a:r>
              <a:rPr lang="es-AR" dirty="0" smtClean="0"/>
              <a:t>eléctricamente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dirty="0"/>
              <a:t>fenómeno causado  por una orientación no aleatoria  del campo magnético  de los </a:t>
            </a:r>
            <a:r>
              <a:rPr lang="es-AR" dirty="0" smtClean="0"/>
              <a:t>electrones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dirty="0" smtClean="0"/>
              <a:t>los electrones de </a:t>
            </a:r>
            <a:r>
              <a:rPr lang="es-AR" dirty="0"/>
              <a:t>la mayoría de los núcleos atómicos </a:t>
            </a:r>
            <a:r>
              <a:rPr lang="es-AR" dirty="0" smtClean="0"/>
              <a:t>poseen </a:t>
            </a:r>
            <a:r>
              <a:rPr lang="es-AR" dirty="0"/>
              <a:t>un pequeño campo </a:t>
            </a:r>
            <a:r>
              <a:rPr lang="es-AR" dirty="0" smtClean="0"/>
              <a:t>magnético</a:t>
            </a:r>
            <a:r>
              <a:rPr lang="es-AR" dirty="0"/>
              <a:t>, que es el que se utiliza en la obtención imágenes por RM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133110" y="3024494"/>
            <a:ext cx="8784976" cy="648072"/>
          </a:xfrm>
          <a:prstGeom prst="rect">
            <a:avLst/>
          </a:prstGeom>
          <a:solidFill>
            <a:srgbClr val="D2D2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565158" y="3027727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MAGNETISMO NUCLEAR </a:t>
            </a:r>
            <a:endParaRPr lang="es-CO" sz="3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043608" y="4509120"/>
            <a:ext cx="7128792" cy="216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358263" y="3834912"/>
            <a:ext cx="42844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el </a:t>
            </a:r>
            <a:r>
              <a:rPr lang="es-AR" dirty="0" err="1"/>
              <a:t>spín</a:t>
            </a:r>
            <a:r>
              <a:rPr lang="es-AR" dirty="0"/>
              <a:t> nuclear </a:t>
            </a:r>
            <a:r>
              <a:rPr lang="es-AR" dirty="0" smtClean="0"/>
              <a:t>(alrededor de su eje)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Movimiento de precesión (alrededor del eje gravitacional)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el </a:t>
            </a:r>
            <a:r>
              <a:rPr lang="es-AR" dirty="0"/>
              <a:t>valor del momento angular asociado a </a:t>
            </a:r>
            <a:r>
              <a:rPr lang="es-AR" dirty="0" smtClean="0"/>
              <a:t>él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número </a:t>
            </a:r>
            <a:r>
              <a:rPr lang="es-AR" dirty="0"/>
              <a:t>atómico (número de protones) </a:t>
            </a: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el </a:t>
            </a:r>
            <a:r>
              <a:rPr lang="es-AR" dirty="0"/>
              <a:t>número másico (número de protones más números de neutrones) </a:t>
            </a: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número </a:t>
            </a:r>
            <a:r>
              <a:rPr lang="es-AR" dirty="0"/>
              <a:t>de neutrones</a:t>
            </a:r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900" y="3759089"/>
            <a:ext cx="3753544" cy="17797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739" y="5739118"/>
            <a:ext cx="4305895" cy="4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2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154" y="1343252"/>
            <a:ext cx="6768752" cy="11011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886399"/>
            <a:ext cx="4342857" cy="203809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350940" y="508607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Sin campo magnético externo 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4644007" y="508607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Con campo magnético externo aplicado </a:t>
            </a:r>
            <a:endParaRPr lang="es-CO" dirty="0"/>
          </a:p>
        </p:txBody>
      </p:sp>
      <p:sp>
        <p:nvSpPr>
          <p:cNvPr id="10" name="Rectángulo 9"/>
          <p:cNvSpPr/>
          <p:nvPr/>
        </p:nvSpPr>
        <p:spPr>
          <a:xfrm>
            <a:off x="190700" y="173621"/>
            <a:ext cx="8784976" cy="648072"/>
          </a:xfrm>
          <a:prstGeom prst="rect">
            <a:avLst/>
          </a:prstGeom>
          <a:solidFill>
            <a:srgbClr val="D2D2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1403648" y="131769"/>
            <a:ext cx="61541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400" dirty="0"/>
              <a:t>MAGNETISMO NUCLEAR 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226850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d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2488"/>
            <a:ext cx="9144000" cy="51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1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116632"/>
            <a:ext cx="8784976" cy="1080120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199655" y="1556792"/>
            <a:ext cx="5688632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2000" b="1" dirty="0" smtClean="0"/>
              <a:t>Rotación: </a:t>
            </a:r>
            <a:r>
              <a:rPr lang="es-CO" sz="2000" dirty="0" smtClean="0"/>
              <a:t>movimiento cíclico con respecto a un eje</a:t>
            </a:r>
          </a:p>
          <a:p>
            <a:r>
              <a:rPr lang="es-CO" sz="2000" b="1" dirty="0" smtClean="0"/>
              <a:t>Precesión: </a:t>
            </a:r>
            <a:r>
              <a:rPr lang="es-CO" sz="2000" dirty="0" smtClean="0"/>
              <a:t>movimiento compuesto de un objeto que rota alrededor de un eje que no es el de rotación. El ángulo que se forma entre el eje de rotación y el de precesión se llama ángulo de precesión </a:t>
            </a:r>
          </a:p>
          <a:p>
            <a:r>
              <a:rPr lang="es-CO" sz="2000" b="1" dirty="0" smtClean="0"/>
              <a:t>Nutación : </a:t>
            </a:r>
            <a:r>
              <a:rPr lang="es-CO" sz="2000" dirty="0" smtClean="0"/>
              <a:t>variación del ángulo de precesión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295636" y="402785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/>
              <a:t>MAGNETISMO NUCLEAR </a:t>
            </a:r>
            <a:endParaRPr lang="es-CO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20287"/>
            <a:ext cx="26098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data:image/png;base64,iVBORw0KGgoAAAANSUhEUgAAAMsAAAD4CAMAAAB1y+ICAAABzlBMVEX///8AAAD6+vry8vLr6+v8/Pzn5+f19fXe3t74+Pjw8PDo6OjPz8+4uLjt7e3X19fJycnZ2dmysrJwcHDDw8ORkZFtbW1+fn6goKAKAABTU1OYmJiHh4cTAAC7u7uzs7OpqangAAAeAAAYGABAQUFbW1shISE8PT0Ad8xMTEwMDAAnKCjZdnYRERE1NTXmAAAiAABjY2MfHwDg6O//xsYAd74Ab8kAh89dV1cYGA4bEBDv8vzY67j/7O1YUFAtFxfWMRp1ywB3tNMAg8E7KCil0lEyGBWK1FB4eHBSQUG12XiSxSd+tyWLf396yTLv+u2OjoJ2whDj8tU8PCeVuGCDsiImFwBvtgAsDgApHiBNTT84IhssAAArJABfX1QqFQByaV9LSzJJOTkpIh1lZV0uLiK2zJiXyTCq4JEwMADE5aCNtEuYyi3u9uGow4J5qxbG2LK/6KyR013W6rOa2nSaumnB3otGnMYAc6xhl9UAYcKdyOSEqt/D2ecAT7qNstZmrOPVXl73paUwkszC0e6Zst48Nh5drNQAXqitzuEAY8wcc7MdhbFTgrXSRkblMTPmP0DLAADhn5/w0NH1Z2XQUEvwKSrWdWjxQkDPKiM6ZiQCAAAUHUlEQVR4nO2diXvaVrbAdViEMBKbJCSEANkGsShSTBrHDmm81G5r10tCMtMM7osn4yTtTKd9Sdt5femStq/tW9rMNHHT8av/23clwGCbRSABot/7fXyJ0OZ70T3LPffcKwyzRjAUiUQIRZY9Fm80ViiMTyQS+6CTBAiNuzwD4uYFL6dmUCXUQiYXIuWg2z3uMg0EQ6VgRkX1oNFjSY27NH1Anmo63qVgjL6kNymNiIR84yrUYIQg19h0RyChoadRYInsOIs0KCEZSGPDxyZKIIPKpFL4mMs0IAH4S4bEXEEf919JqC7lKP+4SzQ4EmhI9dIAcSjx4XGXxhJRkBXaqIlETKbKPYGPK5feUIEPb/R9qTeMuVu0HBlKlU4dDwWsFq5PQK5WVXqQppXigIvR0cZXRvcMaDbS+B5gZwR2pIaJg0wGynJG48+1r2tPf7iG+PoV9I/r/JXpMtLcSH1LtQvTIOdiTAGKhPGV0u5rqpKR73trZ095giE1NGStwnpcCZ7TXa2zR/6Rz3+ezz+Zz1/Jf/5964HaQ4QZKYHh/A4qPclgFBQ1XY9zsE5JWCTKwe0pPoQ17oo/NBy6/REYXn+EIIizO1/Lz3+Xz68t5Nd+zC+8drI7kF0uITeBnasVkwBVW1diKkRrLjT6WZKlAwDGEJYosOhfqbRZhij6E3C7eXuBHGaNTuP7x9ras9cM/r42//drjf1BWikaP3KjLCynKZx8IhmsAKIWqwsgwRmnrueMipJQ9yWQ2kR6sziyDsQP/7Ow8Ky2+cr8fP6L5pHwHgkb4VTwZAdy51p+5EAKa3HvoiAlgMQNoUoBx4YwkaXhfgLCnPHMRoL3v6/82HgY+fmFVolxYX0Isc/41GDUpKzEoUB50T6+XpcpjyfgCUzZUOSO/PDj2nyjyFfmF16x5aaM+IDn+dp24hKBIaVBZYxmWIh6bfkLbfnh2UK+Xpcv19aufNH9bLN4m6qfBzqWREojDnwIkHUano679tV3+afYUxf2ytMv106Ji22wUKKB5gwNUIp3MNd+9MhIkjRvzImbOyKLRaXWfV9/Pv/Za/nPvvzuyo9r+dc6XGiNlN9VV3+RA2D0/9PnT2KhqHcLxR1zTgSOevQACggtTfZa/snCgv7Jrz258u9PrRe8G25NleOEJGvAnT+Y4DBOlcsqSGZulQO5IEm81Hq279na/PyT+flnzxa+GEYDOw2uxauGP9f2qIQcpHVQTN3JI8E9/f9Wn98///lnr9SwXFITBNNAsCmina5P/AngbhX4rl1ddzgcJjECGTZclOHMqd/nn3xjX1H7Age64cuSut+giGI0Jnd3ebL6U2VzMiuKCRnOdDa+W8t/M5SS9kYsQ8055FhIqpCI6EXtHmTMlqvqQenhgQCbGVgsnHaO/vPKwldDK2x3klXQNRZefAdgMftA3yVAD52cAnmZxnDcy3uDibMHv5hfePJ9u6uGD+hVCSIvDoSahxCUDoRgj4soFanhDse+Xlt7cq3DseHCAoWlhAIgYa/7aF6u2qYvWCfI6EIfIjDl7WR7Lfj0q3x+PG0sChsRJMYPT6kivtPZDLeIeg+yuK6xy+pZ9VXH/zT/zZDtY3tcgipDjgybizV66aR6lY6VsqWsUBJGHSrpgVsB+SoQgQDRuVW1EDiIy7OpNDPsYg1EWKFyRhegnTPTBn9IzsGcGu195lDwIk42XWc7LR4siOOkqq1D7Ui3Tk3K5WMwH8mps4XxDNd9Oz09/R+1zcsXLx697HQeVatFgi8h7wTpKiaIRVqPBzjUXygBJwBn0uu0nesvjo6ev6jV4Kej6Qu9zuehQZbTWn99UHV3k86WSvt7pmTLfrwXVlZWDi8b2/9cWTnu+FxOIIVSabG0H8uoyxBr7kbd0dk3KGlIxTTFy+njlefTF/Rf8uWL54c9n8sJEq0C26Kw8EDk6v2CSRUxHK5PrxwdHU1fx3TJMdHGanBCFsqKfNa/pJJVFSJtrxgF1w+PUcsyGtn1X1emzV2USMqQavX5/SlsY0fc2FFn746xLv97fLRyeHT8Am1+e/jcZF14eLsqorJvuDcM7ebLgYo69Tn5YUkcYll7MX208uvLw6NffUgLHB69MHmVWIuhoQrk9MiTmJRlVUzh4RGGpM9zeXrl8NuXhyvTP+ta4OJ1s9fhUSqdYrLIV9MfhCtTrcJmaY/wDjE+2BP/4Yvpb7HLh8+Rkbxw/Nzsc0EUwtz+OypsGrbExUTZgh7tGKcndv1o5fgy9vLi0eFL9Fyme1uXOnh4BqCQYMXmg/BrVSVeGJOZ1LkwfXSMftYL04e/IO1svi4UVOWHJ0Ea39WbMfijCjPZ20OqCznXexj6wuGhLiM/Hx8dXr54/K35m0twSdXzc8iIH3MXllWkBqR02j2slIrAuZG1c1z/54phJl8+Pz7WtUAfd4+moylBlvWsrwIgNUbjrjG2L0xXYzWTj/1yiMx/X3XRC86psm7ng6war15NAvCpXiGNIXLh6PCC0eq9F4+fH/3Uz6UgajAHsMPqzSoSEpb1sGx8aVhKOdrTCP+8svKTMczi012ZPupCckhEOCHUNI4QzVwtD2/QJt0+ptPENX3x6EXNPl5GXbJ+6qLKDzUkkHXnS0rwRaQLEtQwB9O64//pMjL4BpenL/9y3MelEcOJEcGILkkzKpIcwTvWhCofdr3+913X9U8fuN1uVwz5MBKmD+GWy/fv58KbTJuxJ1sIDi9/jkkhGOaBOrtseC0MLeiPCTkxXGwoUTEyPrTRU+Gk198SIxcFFbmY0NuqOYoEyOBnznWHH7whzx7QE5YxTSjJssZ7xdZGHMnlVEVVhpXiMLwBeg/LZiAHTIvXgp5VVVZZJkVRwwj0cR3D8VbwUBSF5F5S5Sq0pBlDHNQ5uYi6ArOFIeTVBIbRZb25BPE4FIuASh09JefeGEcXNI5Tq8CNs39pmhR6HBzH0TRNYqXzKotVCAap5thkJLcXoMyfG4E84eacMruUsT/g5xpKsN0XVouzSidJZNWyyHjDFOVOR+001bgs2Xg3TJ/qQaECUhSrLpc6jLCIUI5BFiCOrGmhl2vbDx5bzZYnpuhpZTEoxZBEdHgwUXehuJSZ26E3RPlf4nZWxlYIeCe2uMNd2lHu7sQ6pygFc4WU7tiElmXnujMEyFxITyAOdc9T8Mqo/U0psqzoVfFgXlvEli31PscEPizox9yo/RQ0xYyGCgGFCW9XIY1FqQRIIpDW5yUERFssVniPATpdoFxRVMo9E82GBAFbBHUZiRbEZyBeVTSHzN4J/0HWTfwclCCbNTcSya4HMZxGegzZVOR6PCifzVMaF4wCIYzUi8VxgmDKwyNAQv82plKFYZGx3Hkm7HHHshCT6psek+EvApp/OqvJWX0mBKkcaEps4C4Bb0G/x3I5bZ2k3R6PNwybfQqej1dOTFsUZmc4rTYTQgIYfTDQFZvRE/wNEjevdrKMnck2ZyJJUAYQ6QIeCWLFMdQlCGUPQSTAw+kFKfZfF6x1JIZutDh6rlaXEKnTl0LA+wxWh8gQL5KGyBJKtt6uwoM18baJf/rsh42pKfZSrcn1YXXwS/09UGbW+BN7CZHAxE3Yt2adxDaGmgZNA1lVskIGk1S1UNvrDgQCvarlNdEhar1PAvgEh9FIThUFZJCtKVJu6fw+hi/FJZ6v2dtCzV1j0nrKrCBZtutTBT2xpZ7vxYPRxyJ4PqtGNcmirXZfbTd26T7xG6T4DvqXvqfAJfnqH1Ro1iVretAzuDdFNmTRe7ta/GMVkvK+PxxCz6XRX5wiMOteB93dIqRoXVGiD6fH10NQa3Dug5r+POm5kosZYzChZixJFkJhV6NsBGVEG8PGz8ACSOiPBkuGoJRtnpfUozI+vdAUU3sI9dlerIDUJhPWqvUpeqShR1UxgDp5+ndNn+dAZ2pSEcjJpJFnwBmBuvq0Pj+TLi2iG9vc3xC6j/+4XM1RwdClN7TbjHp1scAb1UzifsyFkxBfFG5iOUi59XG4iPxGdhOJwoyqN09MH+zxolvwqGEt+oS3T3wNr9f+4cZCHwklpPEDU/VvHPr1o2KjrVE0bEpIS7Ag6V8lGoS0FI3O1GUswnOtU/+GAx7vo5NOIJq/Jq3LUlyti423lAQhJjdMto8wZCIuNc52EW2mcNrMXufgUy/cGyzeMiM7CzTcC7b89OLGlDR4wQbAV7ArCuxnvNY7DtaQcoGJiMaaItEhD34Swe2qC++AbrZUtOc+50fhRg8PVO+TJoUensxkEet/4Q7HQp5bIGIAiIIzlmThlDFmYtkMAQ75Ue2AsCGS5JT17wgY3MdsII5s/YoesLOWbzG0rNS+SWQnY5DcFEPu9Y2UkEUf0+ek7Cfa2gp9wZx19WEbfovTFnyOkX0EDCsVcwxI2m+nt4ylreT8uWh7xvftQrMwl8wzlLS+wcFNLMTrMvDrnxGUaHB8vety405le7uy9aiytX3n1Rs3RlGqwfCSbK+W8rvK7u9X0Wd7C33evNU8EHHckgD0Zg+37EZld2vrrdf1zwdoq+WI5LSwAQk9Fin4dKvy1mPsw8fYrXdXP9i+M5pSDYgsdRfpR5XKv9Y3391afeRoi+TLyF2P7+6+1xCSqde3Kx83j0Sct8CvO9Mt9PdR5b3dV2ubN3Y/2F798OSIHd1s28l168l8itrYY2Prxqvbu6t/HVGZBiXVbU78n7e3d9999330eXP797uVW53PdAT+4l86H/zz1nurW1uVra3VD3YrrzvYVNYhlI7W/8Zb25XKndXKFjL+b757WthDjjOWOrGOHu+trUd3Ht+6devT1e3tfztzjLUjkms/2U6TMG+tbtW02PuV91Y/GmGJBifSKfT3t8r2xzUhqexWXh1hiSwgau3339l+9H5t66PKo+1TMWivA82LAXlAtetiPv5g9/W6dXy8tV355NQlTrSVBlrbnsyHq7vb9Zbl/9vW7m7rMV/Isb5ZTmqz88Ot7RMH7JNH21u/c76B0Um107B/vfVx02t5/84nb02K+MfO7/NjrZOzz/jFrJOCsGeg6f4EIOygGOxZQkNcanrU4AeT/daRU7AdDOZEIvQjAYQ81HXpreLra2pc2Nnilcj1PmdiKDkrdm8JUjHfyphxLjhnBpDMnhlJOS8+dhoaToUxcQfkIQ4OfSrzkBnCZPkREm8xMiGAm53Om3JkGOY0lNbsCpe6pAC5+5kbMC6kk54MBULIjXmCMQLH2hh5p8s+gtDq8WVvbBaLPKQ0fcILm3G0x9KRWH3AKwtyaV0FVQacBXVCHU/jRQa+/bI8u1Tgar1HHs56BL4lpyT2dcUodxiqanFREAlJTzXhzw1sTKWcPUZeJzRnvF+htFiqza0PYyysj2+xX2uQjQFZXpIkpeBm4zABCtgEATemAtkmSOnYWF8DIsycTV1m4UBso5F3HO/eJGDjTH+Rh/avJ3Hs8ix1pgCyrckL3oAiDzC93gkQ2plXS3Gg2pCVPRbSsNj6ldqfgY4WkfiTo2MXCnDSyZfwogSQ6ayKbVqHZFhkmjElUkQeJUc6Xb47wgLvDmC4OxiN5iAp3Ha8/ehCRKUzmehMKZMEJR3tOfUgLI2iUINCqGpcLquKItVMo7er95hweC9AimJsU6Z5Z2YjDMRUblxvJhoGWmeb73O0eWlDl9mL5DhfYjAIZLKjM+zCJ01ni3vjLoF94EVnuyp9gXdcDU+cgCDsafwlrkOZQ9JIC2ILti68Omaksb4Ox2ZMTJKZGMJth8odmTfeE0+m7UzM0KQ5MQZeMPWe8slA/A2pMhzaJMpRbfZNAkz5nI8ZmdgMrT2nLKJgA8EWI4N6Ye4GU5h38gYy9+tRPyLlzhwwcm1h2iQAxQFBTJhj4CoYWQuxjCrMGPXA6Vp94mVlUx585eKxEM0RER6KEOdirSvb+VM8rb+vWfBOUoxT0psUQ7UxmyGKyQDdeUaQ0/CJuarKd3RbXOHbc3LGPxEhAAaAg4Oup7D72ljf+WuSqZgKPMbd73qSdwoHKDncgvoiUBsuE0s92hBOxyHlpCU9znEPGiN/3INe5yIFkXNwZWJwIgZk75R/SVVVpxobLz3TMh7L9V4fJwpVxaFP5t4MbDSlhJ7rHfrj4a7myCcjwulRcsLEizDSUHbiwA1RODPg706byEyUQHWgt0nB5iCXJWDHca2MMVY/75+IojqulWUHzYXBwWl1kWBn0EtJ2LezJJZxL3YeFesFA5qjBm48VhoK12vhmZES5q286SAMtIOWNnarllYnZGDZtqJYxffgoaW+yFRBcczkmTD0dPC7IzknDzhcf8/IwEhxx8Q6SavLkoeUjvOARg0JVoMqPV5qMkKgbLEozHrbt02NA+seVdYxy+cCWM1D+i3VZfE3VBch7hx5+f821uS3VBcntTGrd3CS7Fu0lVTVMXUJWX4ugoP8MYuTeMhlB/nJ9y1l9HhyTuq/7FmaHuqjB49I2Y4IkpXLI3DgoEnxVUuZVuN4WXFnmHaZVmZJgT3vTreJ0kx14Lf3uGIg2VcS63hjg0svY+r98yOEGlyrpqy0z6EQHTQKG3bcmIU+jjpQZcKzMae4Yk3CkBnESLDOMflNgouQ7b8bww77tbUDcnc20+8liVlnVgVjs0mhv2R3FhTWoW+V8y31FyTnwcHzMvQZ45LZkwMw1yNlbrxEsxCTzJ3KsDPQdiVmx+AnwVwnM1wE1bkNrMbUzQQkeiXseakUbCScqcFOo6+s0nW0P1WCQWzRWEBSA7EI1mE8FQeAgtPcyc54FxMAvNDGQSNZXgMx7Swnvzt+zCfKyXguU9DwxjwLl7BUyC2DfDAZadancLMJPgctxNGzSjh5ue7u4BEis+GB+3IxlQIyMuR6/B9XGB7btXk7NgAAAABJRU5ErkJggg=="/>
          <p:cNvSpPr>
            <a:spLocks noChangeAspect="1" noChangeArrowheads="1"/>
          </p:cNvSpPr>
          <p:nvPr/>
        </p:nvSpPr>
        <p:spPr bwMode="auto">
          <a:xfrm>
            <a:off x="155575" y="-1584325"/>
            <a:ext cx="27146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data:image/png;base64,iVBORw0KGgoAAAANSUhEUgAAAMsAAAD4CAMAAAB1y+ICAAABzlBMVEX///8AAAD6+vry8vLr6+v8/Pzn5+f19fXe3t74+Pjw8PDo6OjPz8+4uLjt7e3X19fJycnZ2dmysrJwcHDDw8ORkZFtbW1+fn6goKAKAABTU1OYmJiHh4cTAAC7u7uzs7OpqangAAAeAAAYGABAQUFbW1shISE8PT0Ad8xMTEwMDAAnKCjZdnYRERE1NTXmAAAiAABjY2MfHwDg6O//xsYAd74Ab8kAh89dV1cYGA4bEBDv8vzY67j/7O1YUFAtFxfWMRp1ywB3tNMAg8E7KCil0lEyGBWK1FB4eHBSQUG12XiSxSd+tyWLf396yTLv+u2OjoJ2whDj8tU8PCeVuGCDsiImFwBvtgAsDgApHiBNTT84IhssAAArJABfX1QqFQByaV9LSzJJOTkpIh1lZV0uLiK2zJiXyTCq4JEwMADE5aCNtEuYyi3u9uGow4J5qxbG2LK/6KyR013W6rOa2nSaumnB3otGnMYAc6xhl9UAYcKdyOSEqt/D2ecAT7qNstZmrOPVXl73paUwkszC0e6Zst48Nh5drNQAXqitzuEAY8wcc7MdhbFTgrXSRkblMTPmP0DLAADhn5/w0NH1Z2XQUEvwKSrWdWjxQkDPKiM6ZiQCAAAUHUlEQVR4nO2diXvaVrbAdViEMBKbJCSEANkGsShSTBrHDmm81G5r10tCMtMM7osn4yTtTKd9Sdt5femStq/tW9rMNHHT8av/23clwGCbRSABot/7fXyJ0OZ70T3LPffcKwyzRjAUiUQIRZY9Fm80ViiMTyQS+6CTBAiNuzwD4uYFL6dmUCXUQiYXIuWg2z3uMg0EQ6VgRkX1oNFjSY27NH1Anmo63qVgjL6kNymNiIR84yrUYIQg19h0RyChoadRYInsOIs0KCEZSGPDxyZKIIPKpFL4mMs0IAH4S4bEXEEf919JqC7lKP+4SzQ4EmhI9dIAcSjx4XGXxhJRkBXaqIlETKbKPYGPK5feUIEPb/R9qTeMuVu0HBlKlU4dDwWsFq5PQK5WVXqQppXigIvR0cZXRvcMaDbS+B5gZwR2pIaJg0wGynJG48+1r2tPf7iG+PoV9I/r/JXpMtLcSH1LtQvTIOdiTAGKhPGV0u5rqpKR73trZ095giE1NGStwnpcCZ7TXa2zR/6Rz3+ezz+Zz1/Jf/5964HaQ4QZKYHh/A4qPclgFBQ1XY9zsE5JWCTKwe0pPoQ17oo/NBy6/REYXn+EIIizO1/Lz3+Xz68t5Nd+zC+8drI7kF0uITeBnasVkwBVW1diKkRrLjT6WZKlAwDGEJYosOhfqbRZhij6E3C7eXuBHGaNTuP7x9ras9cM/r42//drjf1BWikaP3KjLCynKZx8IhmsAKIWqwsgwRmnrueMipJQ9yWQ2kR6sziyDsQP/7Ow8Ky2+cr8fP6L5pHwHgkb4VTwZAdy51p+5EAKa3HvoiAlgMQNoUoBx4YwkaXhfgLCnPHMRoL3v6/82HgY+fmFVolxYX0Isc/41GDUpKzEoUB50T6+XpcpjyfgCUzZUOSO/PDj2nyjyFfmF16x5aaM+IDn+dp24hKBIaVBZYxmWIh6bfkLbfnh2UK+Xpcv19aufNH9bLN4m6qfBzqWREojDnwIkHUano679tV3+afYUxf2ytMv106Ji22wUKKB5gwNUIp3MNd+9MhIkjRvzImbOyKLRaXWfV9/Pv/Za/nPvvzuyo9r+dc6XGiNlN9VV3+RA2D0/9PnT2KhqHcLxR1zTgSOevQACggtTfZa/snCgv7Jrz258u9PrRe8G25NleOEJGvAnT+Y4DBOlcsqSGZulQO5IEm81Hq279na/PyT+flnzxa+GEYDOw2uxauGP9f2qIQcpHVQTN3JI8E9/f9Wn98///lnr9SwXFITBNNAsCmina5P/AngbhX4rl1ddzgcJjECGTZclOHMqd/nn3xjX1H7Age64cuSut+giGI0Jnd3ebL6U2VzMiuKCRnOdDa+W8t/M5SS9kYsQ8055FhIqpCI6EXtHmTMlqvqQenhgQCbGVgsnHaO/vPKwldDK2x3klXQNRZefAdgMftA3yVAD52cAnmZxnDcy3uDibMHv5hfePJ9u6uGD+hVCSIvDoSahxCUDoRgj4soFanhDse+Xlt7cq3DseHCAoWlhAIgYa/7aF6u2qYvWCfI6EIfIjDl7WR7Lfj0q3x+PG0sChsRJMYPT6kivtPZDLeIeg+yuK6xy+pZ9VXH/zT/zZDtY3tcgipDjgybizV66aR6lY6VsqWsUBJGHSrpgVsB+SoQgQDRuVW1EDiIy7OpNDPsYg1EWKFyRhegnTPTBn9IzsGcGu195lDwIk42XWc7LR4siOOkqq1D7Ui3Tk3K5WMwH8mps4XxDNd9Oz09/R+1zcsXLx697HQeVatFgi8h7wTpKiaIRVqPBzjUXygBJwBn0uu0nesvjo6ev6jV4Kej6Qu9zuehQZbTWn99UHV3k86WSvt7pmTLfrwXVlZWDi8b2/9cWTnu+FxOIIVSabG0H8uoyxBr7kbd0dk3KGlIxTTFy+njlefTF/Rf8uWL54c9n8sJEq0C26Kw8EDk6v2CSRUxHK5PrxwdHU1fx3TJMdHGanBCFsqKfNa/pJJVFSJtrxgF1w+PUcsyGtn1X1emzV2USMqQavX5/SlsY0fc2FFn746xLv97fLRyeHT8Am1+e/jcZF14eLsqorJvuDcM7ebLgYo69Tn5YUkcYll7MX208uvLw6NffUgLHB69MHmVWIuhoQrk9MiTmJRlVUzh4RGGpM9zeXrl8NuXhyvTP+ta4OJ1s9fhUSqdYrLIV9MfhCtTrcJmaY/wDjE+2BP/4Yvpb7HLh8+Rkbxw/Nzsc0EUwtz+OypsGrbExUTZgh7tGKcndv1o5fgy9vLi0eFL9Fyme1uXOnh4BqCQYMXmg/BrVSVeGJOZ1LkwfXSMftYL04e/IO1svi4UVOWHJ0Ea39WbMfijCjPZ20OqCznXexj6wuGhLiM/Hx8dXr54/K35m0twSdXzc8iIH3MXllWkBqR02j2slIrAuZG1c1z/54phJl8+Pz7WtUAfd4+moylBlvWsrwIgNUbjrjG2L0xXYzWTj/1yiMx/X3XRC86psm7ng6war15NAvCpXiGNIXLh6PCC0eq9F4+fH/3Uz6UgajAHsMPqzSoSEpb1sGx8aVhKOdrTCP+8svKTMczi012ZPupCckhEOCHUNI4QzVwtD2/QJt0+ptPENX3x6EXNPl5GXbJ+6qLKDzUkkHXnS0rwRaQLEtQwB9O64//pMjL4BpenL/9y3MelEcOJEcGILkkzKpIcwTvWhCofdr3+913X9U8fuN1uVwz5MBKmD+GWy/fv58KbTJuxJ1sIDi9/jkkhGOaBOrtseC0MLeiPCTkxXGwoUTEyPrTRU+Gk198SIxcFFbmY0NuqOYoEyOBnznWHH7whzx7QE5YxTSjJssZ7xdZGHMnlVEVVhpXiMLwBeg/LZiAHTIvXgp5VVVZZJkVRwwj0cR3D8VbwUBSF5F5S5Sq0pBlDHNQ5uYi6ArOFIeTVBIbRZb25BPE4FIuASh09JefeGEcXNI5Tq8CNs39pmhR6HBzH0TRNYqXzKotVCAap5thkJLcXoMyfG4E84eacMruUsT/g5xpKsN0XVouzSidJZNWyyHjDFOVOR+001bgs2Xg3TJ/qQaECUhSrLpc6jLCIUI5BFiCOrGmhl2vbDx5bzZYnpuhpZTEoxZBEdHgwUXehuJSZ26E3RPlf4nZWxlYIeCe2uMNd2lHu7sQ6pygFc4WU7tiElmXnujMEyFxITyAOdc9T8Mqo/U0psqzoVfFgXlvEli31PscEPizox9yo/RQ0xYyGCgGFCW9XIY1FqQRIIpDW5yUERFssVniPATpdoFxRVMo9E82GBAFbBHUZiRbEZyBeVTSHzN4J/0HWTfwclCCbNTcSya4HMZxGegzZVOR6PCifzVMaF4wCIYzUi8VxgmDKwyNAQv82plKFYZGx3Hkm7HHHshCT6psek+EvApp/OqvJWX0mBKkcaEps4C4Bb0G/x3I5bZ2k3R6PNwybfQqej1dOTFsUZmc4rTYTQgIYfTDQFZvRE/wNEjevdrKMnck2ZyJJUAYQ6QIeCWLFMdQlCGUPQSTAw+kFKfZfF6x1JIZutDh6rlaXEKnTl0LA+wxWh8gQL5KGyBJKtt6uwoM18baJf/rsh42pKfZSrcn1YXXwS/09UGbW+BN7CZHAxE3Yt2adxDaGmgZNA1lVskIGk1S1UNvrDgQCvarlNdEhar1PAvgEh9FIThUFZJCtKVJu6fw+hi/FJZ6v2dtCzV1j0nrKrCBZtutTBT2xpZ7vxYPRxyJ4PqtGNcmirXZfbTd26T7xG6T4DvqXvqfAJfnqH1Ro1iVretAzuDdFNmTRe7ta/GMVkvK+PxxCz6XRX5wiMOteB93dIqRoXVGiD6fH10NQa3Dug5r+POm5kosZYzChZixJFkJhV6NsBGVEG8PGz8ACSOiPBkuGoJRtnpfUozI+vdAUU3sI9dlerIDUJhPWqvUpeqShR1UxgDp5+ndNn+dAZ2pSEcjJpJFnwBmBuvq0Pj+TLi2iG9vc3xC6j/+4XM1RwdClN7TbjHp1scAb1UzifsyFkxBfFG5iOUi59XG4iPxGdhOJwoyqN09MH+zxolvwqGEt+oS3T3wNr9f+4cZCHwklpPEDU/VvHPr1o2KjrVE0bEpIS7Ag6V8lGoS0FI3O1GUswnOtU/+GAx7vo5NOIJq/Jq3LUlyti423lAQhJjdMto8wZCIuNc52EW2mcNrMXufgUy/cGyzeMiM7CzTcC7b89OLGlDR4wQbAV7ArCuxnvNY7DtaQcoGJiMaaItEhD34Swe2qC++AbrZUtOc+50fhRg8PVO+TJoUensxkEet/4Q7HQp5bIGIAiIIzlmThlDFmYtkMAQ75Ue2AsCGS5JT17wgY3MdsII5s/YoesLOWbzG0rNS+SWQnY5DcFEPu9Y2UkEUf0+ek7Cfa2gp9wZx19WEbfovTFnyOkX0EDCsVcwxI2m+nt4ylreT8uWh7xvftQrMwl8wzlLS+wcFNLMTrMvDrnxGUaHB8vety405le7uy9aiytX3n1Rs3RlGqwfCSbK+W8rvK7u9X0Wd7C33evNU8EHHckgD0Zg+37EZld2vrrdf1zwdoq+WI5LSwAQk9Fin4dKvy1mPsw8fYrXdXP9i+M5pSDYgsdRfpR5XKv9Y3391afeRoi+TLyF2P7+6+1xCSqde3Kx83j0Sct8CvO9Mt9PdR5b3dV2ubN3Y/2F798OSIHd1s28l168l8itrYY2Prxqvbu6t/HVGZBiXVbU78n7e3d9999330eXP797uVW53PdAT+4l86H/zz1nurW1uVra3VD3YrrzvYVNYhlI7W/8Zb25XKndXKFjL+b757WthDjjOWOrGOHu+trUd3Ht+6devT1e3tfztzjLUjkms/2U6TMG+tbtW02PuV91Y/GmGJBifSKfT3t8r2xzUhqexWXh1hiSwgau3339l+9H5t66PKo+1TMWivA82LAXlAtetiPv5g9/W6dXy8tV355NQlTrSVBlrbnsyHq7vb9Zbl/9vW7m7rMV/Isb5ZTmqz88Ot7RMH7JNH21u/c76B0Um107B/vfVx02t5/84nb02K+MfO7/NjrZOzz/jFrJOCsGeg6f4EIOygGOxZQkNcanrU4AeT/daRU7AdDOZEIvQjAYQ81HXpreLra2pc2Nnilcj1PmdiKDkrdm8JUjHfyphxLjhnBpDMnhlJOS8+dhoaToUxcQfkIQ4OfSrzkBnCZPkREm8xMiGAm53Om3JkGOY0lNbsCpe6pAC5+5kbMC6kk54MBULIjXmCMQLH2hh5p8s+gtDq8WVvbBaLPKQ0fcILm3G0x9KRWH3AKwtyaV0FVQacBXVCHU/jRQa+/bI8u1Tgar1HHs56BL4lpyT2dcUodxiqanFREAlJTzXhzw1sTKWcPUZeJzRnvF+htFiqza0PYyysj2+xX2uQjQFZXpIkpeBm4zABCtgEATemAtkmSOnYWF8DIsycTV1m4UBso5F3HO/eJGDjTH+Rh/avJ3Hs8ix1pgCyrckL3oAiDzC93gkQ2plXS3Gg2pCVPRbSsNj6ldqfgY4WkfiTo2MXCnDSyZfwogSQ6ayKbVqHZFhkmjElUkQeJUc6Xb47wgLvDmC4OxiN5iAp3Ha8/ehCRKUzmehMKZMEJR3tOfUgLI2iUINCqGpcLquKItVMo7er95hweC9AimJsU6Z5Z2YjDMRUblxvJhoGWmeb73O0eWlDl9mL5DhfYjAIZLKjM+zCJ01ni3vjLoF94EVnuyp9gXdcDU+cgCDsafwlrkOZQ9JIC2ILti68Omaksb4Ox2ZMTJKZGMJth8odmTfeE0+m7UzM0KQ5MQZeMPWe8slA/A2pMhzaJMpRbfZNAkz5nI8ZmdgMrT2nLKJgA8EWI4N6Ye4GU5h38gYy9+tRPyLlzhwwcm1h2iQAxQFBTJhj4CoYWQuxjCrMGPXA6Vp94mVlUx585eKxEM0RER6KEOdirSvb+VM8rb+vWfBOUoxT0psUQ7UxmyGKyQDdeUaQ0/CJuarKd3RbXOHbc3LGPxEhAAaAg4Oup7D72ljf+WuSqZgKPMbd73qSdwoHKDncgvoiUBsuE0s92hBOxyHlpCU9znEPGiN/3INe5yIFkXNwZWJwIgZk75R/SVVVpxobLz3TMh7L9V4fJwpVxaFP5t4MbDSlhJ7rHfrj4a7myCcjwulRcsLEizDSUHbiwA1RODPg706byEyUQHWgt0nB5iCXJWDHca2MMVY/75+IojqulWUHzYXBwWl1kWBn0EtJ2LezJJZxL3YeFesFA5qjBm48VhoK12vhmZES5q286SAMtIOWNnarllYnZGDZtqJYxffgoaW+yFRBcczkmTD0dPC7IzknDzhcf8/IwEhxx8Q6SavLkoeUjvOARg0JVoMqPV5qMkKgbLEozHrbt02NA+seVdYxy+cCWM1D+i3VZfE3VBch7hx5+f821uS3VBcntTGrd3CS7Fu0lVTVMXUJWX4ugoP8MYuTeMhlB/nJ9y1l9HhyTuq/7FmaHuqjB49I2Y4IkpXLI3DgoEnxVUuZVuN4WXFnmHaZVmZJgT3vTreJ0kx14Lf3uGIg2VcS63hjg0svY+r98yOEGlyrpqy0z6EQHTQKG3bcmIU+jjpQZcKzMae4Yk3CkBnESLDOMflNgouQ7b8bww77tbUDcnc20+8liVlnVgVjs0mhv2R3FhTWoW+V8y31FyTnwcHzMvQZ45LZkwMw1yNlbrxEsxCTzJ3KsDPQdiVmx+AnwVwnM1wE1bkNrMbUzQQkeiXseakUbCScqcFOo6+s0nW0P1WCQWzRWEBSA7EI1mE8FQeAgtPcyc54FxMAvNDGQSNZXgMx7Swnvzt+zCfKyXguU9DwxjwLl7BUyC2DfDAZadancLMJPgctxNGzSjh5ue7u4BEis+GB+3IxlQIyMuR6/B9XGB7btXk7NgAAAABJRU5ErkJggg=="/>
          <p:cNvSpPr>
            <a:spLocks noChangeAspect="1" noChangeArrowheads="1"/>
          </p:cNvSpPr>
          <p:nvPr/>
        </p:nvSpPr>
        <p:spPr bwMode="auto">
          <a:xfrm>
            <a:off x="307975" y="-1431925"/>
            <a:ext cx="27146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23" y="4221088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116632"/>
            <a:ext cx="8784976" cy="1080120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1295636" y="402785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/>
              <a:t>MAGNETISMO NUCLEAR </a:t>
            </a:r>
            <a:endParaRPr lang="es-CO" sz="4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4679377" cy="12961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92" y="2763307"/>
            <a:ext cx="4680520" cy="392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576</TotalTime>
  <Words>707</Words>
  <Application>Microsoft Office PowerPoint</Application>
  <PresentationFormat>Presentación en pantalla (4:3)</PresentationFormat>
  <Paragraphs>91</Paragraphs>
  <Slides>20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Cuadrícula</vt:lpstr>
      <vt:lpstr>Resonanacia  magnética </vt:lpstr>
      <vt:lpstr>¿Qué es la resonancia magnética?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COLEGIO MAYOR DE CUN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ULTRASONOGRAFÍA O ECOGRAFÍA</dc:title>
  <dc:creator>Sala de Tecnologia 38</dc:creator>
  <cp:lastModifiedBy>Windows User</cp:lastModifiedBy>
  <cp:revision>40</cp:revision>
  <dcterms:created xsi:type="dcterms:W3CDTF">2015-07-30T21:34:30Z</dcterms:created>
  <dcterms:modified xsi:type="dcterms:W3CDTF">2015-09-01T16:40:12Z</dcterms:modified>
</cp:coreProperties>
</file>